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723" r:id="rId2"/>
    <p:sldId id="705" r:id="rId3"/>
    <p:sldId id="754" r:id="rId4"/>
    <p:sldId id="755" r:id="rId5"/>
    <p:sldId id="763" r:id="rId6"/>
    <p:sldId id="766" r:id="rId7"/>
    <p:sldId id="764" r:id="rId8"/>
    <p:sldId id="769" r:id="rId9"/>
    <p:sldId id="751" r:id="rId10"/>
    <p:sldId id="742" r:id="rId11"/>
    <p:sldId id="768" r:id="rId12"/>
  </p:sldIdLst>
  <p:sldSz cx="9144000" cy="6858000" type="screen4x3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741363" indent="-284163" algn="l" defTabSz="449263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rizia Picci" initials="PP" lastIdx="1" clrIdx="0">
    <p:extLst>
      <p:ext uri="{19B8F6BF-5375-455C-9EA6-DF929625EA0E}">
        <p15:presenceInfo xmlns:p15="http://schemas.microsoft.com/office/powerpoint/2012/main" userId="S-1-5-21-1547161642-1957994488-839522115-56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99CCFF"/>
    <a:srgbClr val="CCECFF"/>
    <a:srgbClr val="FFFF00"/>
    <a:srgbClr val="FF99FF"/>
    <a:srgbClr val="9DA664"/>
    <a:srgbClr val="FFCCFF"/>
    <a:srgbClr val="1F497D"/>
    <a:srgbClr val="FF99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1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3294" y="-72"/>
      </p:cViewPr>
      <p:guideLst>
        <p:guide orient="horz" pos="2880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6606C2-810D-4A43-8C4D-D2CC5E147AB0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542377A-D494-4449-8CEF-F945DED5F848}">
      <dgm:prSet phldrT="[Testo]" custT="1"/>
      <dgm:spPr/>
      <dgm:t>
        <a:bodyPr/>
        <a:lstStyle/>
        <a:p>
          <a:r>
            <a:rPr lang="it-IT" sz="1200" b="1" dirty="0" smtClean="0"/>
            <a:t>INFORMAZIONI SULL’IMPRESA</a:t>
          </a:r>
          <a:endParaRPr lang="it-IT" sz="1200" b="1" dirty="0"/>
        </a:p>
      </dgm:t>
    </dgm:pt>
    <dgm:pt modelId="{0C207BD3-F20F-4521-90B4-288A11488A4E}" type="parTrans" cxnId="{AADDC910-2534-4055-A428-B25151172CE1}">
      <dgm:prSet/>
      <dgm:spPr/>
      <dgm:t>
        <a:bodyPr/>
        <a:lstStyle/>
        <a:p>
          <a:endParaRPr lang="it-IT"/>
        </a:p>
      </dgm:t>
    </dgm:pt>
    <dgm:pt modelId="{A639DD37-414E-49BC-A8BD-9293444D9900}" type="sibTrans" cxnId="{AADDC910-2534-4055-A428-B25151172CE1}">
      <dgm:prSet/>
      <dgm:spPr/>
      <dgm:t>
        <a:bodyPr/>
        <a:lstStyle/>
        <a:p>
          <a:endParaRPr lang="it-IT"/>
        </a:p>
      </dgm:t>
    </dgm:pt>
    <dgm:pt modelId="{76CD6715-EDA3-45A2-A7B7-367B3C5A1DE8}">
      <dgm:prSet phldrT="[Testo]" custT="1"/>
      <dgm:spPr/>
      <dgm:t>
        <a:bodyPr/>
        <a:lstStyle/>
        <a:p>
          <a:r>
            <a:rPr lang="it-IT" sz="1200" dirty="0" smtClean="0"/>
            <a:t>AMBITI DI ATTIVITA’ RRPQ/SEP QNQR</a:t>
          </a:r>
          <a:endParaRPr lang="it-IT" sz="1200" dirty="0"/>
        </a:p>
      </dgm:t>
    </dgm:pt>
    <dgm:pt modelId="{0E5ACD6E-BC0E-4DCB-A6B0-4E2ED7A697FB}" type="parTrans" cxnId="{4BD91647-C597-48F9-A9B9-BDEA97797B1E}">
      <dgm:prSet/>
      <dgm:spPr/>
      <dgm:t>
        <a:bodyPr/>
        <a:lstStyle/>
        <a:p>
          <a:endParaRPr lang="it-IT"/>
        </a:p>
      </dgm:t>
    </dgm:pt>
    <dgm:pt modelId="{0785D632-7A6A-45C2-A59A-23ED98722417}" type="sibTrans" cxnId="{4BD91647-C597-48F9-A9B9-BDEA97797B1E}">
      <dgm:prSet/>
      <dgm:spPr/>
      <dgm:t>
        <a:bodyPr/>
        <a:lstStyle/>
        <a:p>
          <a:endParaRPr lang="it-IT"/>
        </a:p>
      </dgm:t>
    </dgm:pt>
    <dgm:pt modelId="{A4C71034-E9F8-4026-9C1F-7B687A35F9A9}">
      <dgm:prSet phldrT="[Testo]" custT="1"/>
      <dgm:spPr/>
      <dgm:t>
        <a:bodyPr/>
        <a:lstStyle/>
        <a:p>
          <a:r>
            <a:rPr lang="it-IT" sz="1200" dirty="0" smtClean="0"/>
            <a:t>AREE SPECIALIZZAZIONE INTELLIGENTE</a:t>
          </a:r>
          <a:endParaRPr lang="it-IT" sz="1200" dirty="0"/>
        </a:p>
      </dgm:t>
    </dgm:pt>
    <dgm:pt modelId="{F124EBA0-D80E-4B25-AFDF-2CD937504122}" type="parTrans" cxnId="{50F46A37-E811-4FDF-9FCB-5505904DFB6D}">
      <dgm:prSet/>
      <dgm:spPr/>
      <dgm:t>
        <a:bodyPr/>
        <a:lstStyle/>
        <a:p>
          <a:endParaRPr lang="it-IT"/>
        </a:p>
      </dgm:t>
    </dgm:pt>
    <dgm:pt modelId="{B4E90C51-0706-412B-BBA7-7CE8373EF0F2}" type="sibTrans" cxnId="{50F46A37-E811-4FDF-9FCB-5505904DFB6D}">
      <dgm:prSet/>
      <dgm:spPr/>
      <dgm:t>
        <a:bodyPr/>
        <a:lstStyle/>
        <a:p>
          <a:endParaRPr lang="it-IT"/>
        </a:p>
      </dgm:t>
    </dgm:pt>
    <dgm:pt modelId="{E6A080DE-8758-467F-A4E1-9FC09F0792D1}">
      <dgm:prSet phldrT="[Testo]" custT="1"/>
      <dgm:spPr/>
      <dgm:t>
        <a:bodyPr/>
        <a:lstStyle/>
        <a:p>
          <a:r>
            <a:rPr lang="it-IT" sz="1200" b="1" dirty="0" smtClean="0"/>
            <a:t>R.R.P.Q E SISTEMA DI CERTIFICAZIONE REGIONALE E NAZIONALE / ATLANTE </a:t>
          </a:r>
          <a:endParaRPr lang="it-IT" sz="1200" b="1" dirty="0"/>
        </a:p>
      </dgm:t>
    </dgm:pt>
    <dgm:pt modelId="{6724B981-F864-44F8-828E-6930D184D750}" type="parTrans" cxnId="{1FFCC401-DF69-48D8-AA9B-ECC2D7DC6CCB}">
      <dgm:prSet/>
      <dgm:spPr/>
      <dgm:t>
        <a:bodyPr/>
        <a:lstStyle/>
        <a:p>
          <a:endParaRPr lang="it-IT"/>
        </a:p>
      </dgm:t>
    </dgm:pt>
    <dgm:pt modelId="{BAA23342-49A2-4114-A88A-93B667CB1190}" type="sibTrans" cxnId="{1FFCC401-DF69-48D8-AA9B-ECC2D7DC6CCB}">
      <dgm:prSet/>
      <dgm:spPr/>
      <dgm:t>
        <a:bodyPr/>
        <a:lstStyle/>
        <a:p>
          <a:endParaRPr lang="it-IT"/>
        </a:p>
      </dgm:t>
    </dgm:pt>
    <dgm:pt modelId="{050775A5-339A-4EFC-A92C-C062D7F289DF}">
      <dgm:prSet phldrT="[Testo]" custT="1"/>
      <dgm:spPr/>
      <dgm:t>
        <a:bodyPr/>
        <a:lstStyle/>
        <a:p>
          <a:r>
            <a:rPr lang="it-IT" sz="1200" dirty="0" smtClean="0"/>
            <a:t>LIVELLO DI CONOSCENZA E UTILIZZO</a:t>
          </a:r>
          <a:endParaRPr lang="it-IT" sz="1200" dirty="0"/>
        </a:p>
      </dgm:t>
    </dgm:pt>
    <dgm:pt modelId="{DD0B9D39-510E-4B46-88CA-30189D09CD48}" type="parTrans" cxnId="{73CE5194-65A5-49D7-A526-75AB8E3E2020}">
      <dgm:prSet/>
      <dgm:spPr/>
      <dgm:t>
        <a:bodyPr/>
        <a:lstStyle/>
        <a:p>
          <a:endParaRPr lang="it-IT"/>
        </a:p>
      </dgm:t>
    </dgm:pt>
    <dgm:pt modelId="{EBFB6F65-05F9-4AF8-BB35-9C44055A388F}" type="sibTrans" cxnId="{73CE5194-65A5-49D7-A526-75AB8E3E2020}">
      <dgm:prSet/>
      <dgm:spPr/>
      <dgm:t>
        <a:bodyPr/>
        <a:lstStyle/>
        <a:p>
          <a:endParaRPr lang="it-IT"/>
        </a:p>
      </dgm:t>
    </dgm:pt>
    <dgm:pt modelId="{1A282F6A-A99D-481E-9C53-A9ED17A59819}">
      <dgm:prSet phldrT="[Testo]" custT="1"/>
      <dgm:spPr/>
      <dgm:t>
        <a:bodyPr/>
        <a:lstStyle/>
        <a:p>
          <a:r>
            <a:rPr lang="it-IT" sz="1200" dirty="0" smtClean="0"/>
            <a:t>COMPRENSIONE FUNZIONALITA’ E DISPONIBILITA’ ALL’UTILIZZO PER LA GESTIONE HR DELL’IMPRESA </a:t>
          </a:r>
          <a:endParaRPr lang="it-IT" sz="1200" dirty="0"/>
        </a:p>
      </dgm:t>
    </dgm:pt>
    <dgm:pt modelId="{A0EB4955-7395-415A-8BAA-48290BD4FF53}" type="parTrans" cxnId="{7D6B8255-7C1E-4424-AE32-CDDAEC256E63}">
      <dgm:prSet/>
      <dgm:spPr/>
      <dgm:t>
        <a:bodyPr/>
        <a:lstStyle/>
        <a:p>
          <a:endParaRPr lang="it-IT"/>
        </a:p>
      </dgm:t>
    </dgm:pt>
    <dgm:pt modelId="{6165807F-FA67-428E-AE2E-2EC2708071E2}" type="sibTrans" cxnId="{7D6B8255-7C1E-4424-AE32-CDDAEC256E63}">
      <dgm:prSet/>
      <dgm:spPr/>
      <dgm:t>
        <a:bodyPr/>
        <a:lstStyle/>
        <a:p>
          <a:endParaRPr lang="it-IT"/>
        </a:p>
      </dgm:t>
    </dgm:pt>
    <dgm:pt modelId="{245BBD7C-4C18-42F5-A02B-0F93D9A11E8B}">
      <dgm:prSet phldrT="[Testo]" custT="1"/>
      <dgm:spPr/>
      <dgm:t>
        <a:bodyPr/>
        <a:lstStyle/>
        <a:p>
          <a:r>
            <a:rPr lang="it-IT" sz="1200" b="1" u="none" dirty="0" smtClean="0"/>
            <a:t>ATTIVITÀ FORMATIVA PREGRESSA </a:t>
          </a:r>
          <a:endParaRPr lang="it-IT" sz="500" b="1" u="none" dirty="0"/>
        </a:p>
      </dgm:t>
    </dgm:pt>
    <dgm:pt modelId="{841DB499-2EF5-45BF-BD05-270D8E0C6E17}" type="parTrans" cxnId="{4845B01B-69A6-4EE5-A376-B30519CCD729}">
      <dgm:prSet/>
      <dgm:spPr/>
      <dgm:t>
        <a:bodyPr/>
        <a:lstStyle/>
        <a:p>
          <a:endParaRPr lang="it-IT"/>
        </a:p>
      </dgm:t>
    </dgm:pt>
    <dgm:pt modelId="{F42BE3CB-CCB0-4678-B490-137F5F897162}" type="sibTrans" cxnId="{4845B01B-69A6-4EE5-A376-B30519CCD729}">
      <dgm:prSet/>
      <dgm:spPr/>
      <dgm:t>
        <a:bodyPr/>
        <a:lstStyle/>
        <a:p>
          <a:endParaRPr lang="it-IT"/>
        </a:p>
      </dgm:t>
    </dgm:pt>
    <dgm:pt modelId="{D59672AF-312A-4F9A-8B3E-9D4FA6B33B87}">
      <dgm:prSet phldrT="[Testo]" custT="1"/>
      <dgm:spPr/>
      <dgm:t>
        <a:bodyPr/>
        <a:lstStyle/>
        <a:p>
          <a:r>
            <a:rPr lang="it-IT" sz="1200" dirty="0" smtClean="0"/>
            <a:t>TIPOLOGIA DI FORMAZIONE FRUITA</a:t>
          </a:r>
          <a:endParaRPr lang="it-IT" sz="1200" dirty="0"/>
        </a:p>
      </dgm:t>
    </dgm:pt>
    <dgm:pt modelId="{63949E9A-A4FD-4E49-A517-1BC0657D4600}" type="parTrans" cxnId="{5041E8C9-E651-4E54-89BE-98C8DECC8705}">
      <dgm:prSet/>
      <dgm:spPr/>
      <dgm:t>
        <a:bodyPr/>
        <a:lstStyle/>
        <a:p>
          <a:endParaRPr lang="it-IT"/>
        </a:p>
      </dgm:t>
    </dgm:pt>
    <dgm:pt modelId="{BC547D9B-9094-4B1F-950C-2B8D8A190B53}" type="sibTrans" cxnId="{5041E8C9-E651-4E54-89BE-98C8DECC8705}">
      <dgm:prSet/>
      <dgm:spPr/>
      <dgm:t>
        <a:bodyPr/>
        <a:lstStyle/>
        <a:p>
          <a:endParaRPr lang="it-IT"/>
        </a:p>
      </dgm:t>
    </dgm:pt>
    <dgm:pt modelId="{E4D383FD-393B-4D3F-8C13-BD0A8E86A311}">
      <dgm:prSet phldrT="[Testo]" custT="1"/>
      <dgm:spPr/>
      <dgm:t>
        <a:bodyPr/>
        <a:lstStyle/>
        <a:p>
          <a:r>
            <a:rPr lang="it-IT" sz="1200" dirty="0" smtClean="0"/>
            <a:t>TARGET ORGANIZZATIVO COINVOLTO (RIF.CCNL – PROFILI PROFESSIONALI RRPQ)</a:t>
          </a:r>
          <a:endParaRPr lang="it-IT" sz="1200" dirty="0"/>
        </a:p>
      </dgm:t>
    </dgm:pt>
    <dgm:pt modelId="{C284A4DC-1DBC-4BB1-A830-F18B2AB7A59C}" type="parTrans" cxnId="{1D407594-AACC-4DF8-8097-F6E77A62C146}">
      <dgm:prSet/>
      <dgm:spPr/>
      <dgm:t>
        <a:bodyPr/>
        <a:lstStyle/>
        <a:p>
          <a:endParaRPr lang="it-IT"/>
        </a:p>
      </dgm:t>
    </dgm:pt>
    <dgm:pt modelId="{5A623209-78DD-43BA-899F-D056EF8B377D}" type="sibTrans" cxnId="{1D407594-AACC-4DF8-8097-F6E77A62C146}">
      <dgm:prSet/>
      <dgm:spPr/>
      <dgm:t>
        <a:bodyPr/>
        <a:lstStyle/>
        <a:p>
          <a:endParaRPr lang="it-IT"/>
        </a:p>
      </dgm:t>
    </dgm:pt>
    <dgm:pt modelId="{73C40C9E-1A5A-4AC7-B3C9-1631F00A0D8A}">
      <dgm:prSet custT="1"/>
      <dgm:spPr/>
      <dgm:t>
        <a:bodyPr/>
        <a:lstStyle/>
        <a:p>
          <a:r>
            <a:rPr lang="it-IT" sz="1200" b="1" dirty="0" smtClean="0"/>
            <a:t>TREND</a:t>
          </a:r>
          <a:r>
            <a:rPr lang="it-IT" sz="500" b="1" dirty="0" smtClean="0"/>
            <a:t> </a:t>
          </a:r>
          <a:r>
            <a:rPr lang="it-IT" sz="1200" b="1" dirty="0" smtClean="0"/>
            <a:t>DI SVILUPPO ATTIVITA’DELL’IMPRESA E FABBISOGNI </a:t>
          </a:r>
        </a:p>
      </dgm:t>
    </dgm:pt>
    <dgm:pt modelId="{D3C2BD20-06C0-44F9-BFB6-4D60382A4D23}" type="parTrans" cxnId="{C8A3158C-4DCB-49E6-877A-47CACDB802F4}">
      <dgm:prSet/>
      <dgm:spPr/>
      <dgm:t>
        <a:bodyPr/>
        <a:lstStyle/>
        <a:p>
          <a:endParaRPr lang="it-IT"/>
        </a:p>
      </dgm:t>
    </dgm:pt>
    <dgm:pt modelId="{3FC13608-CB98-469A-9932-101F218888D8}" type="sibTrans" cxnId="{C8A3158C-4DCB-49E6-877A-47CACDB802F4}">
      <dgm:prSet/>
      <dgm:spPr/>
      <dgm:t>
        <a:bodyPr/>
        <a:lstStyle/>
        <a:p>
          <a:endParaRPr lang="it-IT"/>
        </a:p>
      </dgm:t>
    </dgm:pt>
    <dgm:pt modelId="{D3F81E30-398B-4061-AF9F-172686BD8206}">
      <dgm:prSet phldrT="[Testo]" custT="1"/>
      <dgm:spPr/>
      <dgm:t>
        <a:bodyPr/>
        <a:lstStyle/>
        <a:p>
          <a:endParaRPr lang="it-IT" sz="1200" dirty="0"/>
        </a:p>
      </dgm:t>
    </dgm:pt>
    <dgm:pt modelId="{7F01DF2B-FD60-4BBF-9DA7-8D8F3D7E8629}" type="parTrans" cxnId="{87A5A534-5D1D-430D-907C-D9769C891B90}">
      <dgm:prSet/>
      <dgm:spPr/>
      <dgm:t>
        <a:bodyPr/>
        <a:lstStyle/>
        <a:p>
          <a:endParaRPr lang="it-IT"/>
        </a:p>
      </dgm:t>
    </dgm:pt>
    <dgm:pt modelId="{48EAA25F-503D-4457-B247-EB9E3C2A07A0}" type="sibTrans" cxnId="{87A5A534-5D1D-430D-907C-D9769C891B90}">
      <dgm:prSet/>
      <dgm:spPr/>
      <dgm:t>
        <a:bodyPr/>
        <a:lstStyle/>
        <a:p>
          <a:endParaRPr lang="it-IT"/>
        </a:p>
      </dgm:t>
    </dgm:pt>
    <dgm:pt modelId="{A1B04DC7-F05D-40B6-8A58-F3D69E61C862}">
      <dgm:prSet custT="1"/>
      <dgm:spPr/>
      <dgm:t>
        <a:bodyPr/>
        <a:lstStyle/>
        <a:p>
          <a:r>
            <a:rPr lang="it-IT" sz="1200" dirty="0" smtClean="0"/>
            <a:t>AREE DI SVILUPPO (INNOVAZIONE VS ASSESTAMENTO)</a:t>
          </a:r>
          <a:endParaRPr lang="it-IT" sz="1200" dirty="0"/>
        </a:p>
      </dgm:t>
    </dgm:pt>
    <dgm:pt modelId="{FBB7214D-EC66-4A96-A493-0781FDE94DCF}" type="parTrans" cxnId="{27AE10F8-558A-4EF0-A53D-641257F55967}">
      <dgm:prSet/>
      <dgm:spPr/>
      <dgm:t>
        <a:bodyPr/>
        <a:lstStyle/>
        <a:p>
          <a:endParaRPr lang="it-IT"/>
        </a:p>
      </dgm:t>
    </dgm:pt>
    <dgm:pt modelId="{D1DF2A0E-B53F-4A0C-BD6B-45FEF0602DB4}" type="sibTrans" cxnId="{27AE10F8-558A-4EF0-A53D-641257F55967}">
      <dgm:prSet/>
      <dgm:spPr/>
      <dgm:t>
        <a:bodyPr/>
        <a:lstStyle/>
        <a:p>
          <a:endParaRPr lang="it-IT"/>
        </a:p>
      </dgm:t>
    </dgm:pt>
    <dgm:pt modelId="{90A64ABC-5B24-438C-9C7E-AA2022DABD0D}">
      <dgm:prSet custT="1"/>
      <dgm:spPr/>
      <dgm:t>
        <a:bodyPr/>
        <a:lstStyle/>
        <a:p>
          <a:r>
            <a:rPr lang="it-IT" sz="1200" dirty="0" smtClean="0"/>
            <a:t>AREE DI SPECIALIZZAZIONE INTELLIGENTE</a:t>
          </a:r>
          <a:endParaRPr lang="it-IT" sz="1200" dirty="0"/>
        </a:p>
      </dgm:t>
    </dgm:pt>
    <dgm:pt modelId="{1282ABB1-4DA6-4F20-B9F9-0AE637EFBCC1}" type="parTrans" cxnId="{3C3BC72F-23DE-432B-A8AC-71C8FF87E0F0}">
      <dgm:prSet/>
      <dgm:spPr/>
      <dgm:t>
        <a:bodyPr/>
        <a:lstStyle/>
        <a:p>
          <a:endParaRPr lang="it-IT"/>
        </a:p>
      </dgm:t>
    </dgm:pt>
    <dgm:pt modelId="{DA75DE0B-552C-4EA9-8A68-74DA1AA274C1}" type="sibTrans" cxnId="{3C3BC72F-23DE-432B-A8AC-71C8FF87E0F0}">
      <dgm:prSet/>
      <dgm:spPr/>
      <dgm:t>
        <a:bodyPr/>
        <a:lstStyle/>
        <a:p>
          <a:endParaRPr lang="it-IT"/>
        </a:p>
      </dgm:t>
    </dgm:pt>
    <dgm:pt modelId="{1EA2963C-A918-4EBE-AC5B-634D01565A79}">
      <dgm:prSet custT="1"/>
      <dgm:spPr/>
      <dgm:t>
        <a:bodyPr/>
        <a:lstStyle/>
        <a:p>
          <a:r>
            <a:rPr lang="it-IT" sz="1200" dirty="0" smtClean="0"/>
            <a:t>PROFILI PROFESSIONALI TARGET DI FUTURO INVESTIMENTO (ASSUNZIONE VS  AGGIORNAMENTO /QUALIFICAZIONE) (RIF.CCNL – PROFILI PROFESSIONALI RRPQ)</a:t>
          </a:r>
          <a:endParaRPr lang="it-IT" sz="1200" dirty="0"/>
        </a:p>
      </dgm:t>
    </dgm:pt>
    <dgm:pt modelId="{C1A41EA6-BCA3-4317-84EE-25BE86BD5FA6}" type="parTrans" cxnId="{F17F8A92-5F8B-4574-B8F2-23C5B9CC026A}">
      <dgm:prSet/>
      <dgm:spPr/>
      <dgm:t>
        <a:bodyPr/>
        <a:lstStyle/>
        <a:p>
          <a:endParaRPr lang="it-IT"/>
        </a:p>
      </dgm:t>
    </dgm:pt>
    <dgm:pt modelId="{4C15FC80-DA19-41A4-A901-CC44366BF637}" type="sibTrans" cxnId="{F17F8A92-5F8B-4574-B8F2-23C5B9CC026A}">
      <dgm:prSet/>
      <dgm:spPr/>
      <dgm:t>
        <a:bodyPr/>
        <a:lstStyle/>
        <a:p>
          <a:endParaRPr lang="it-IT"/>
        </a:p>
      </dgm:t>
    </dgm:pt>
    <dgm:pt modelId="{E2DF27C5-D4CA-4F86-87E5-0364C298E58F}">
      <dgm:prSet phldrT="[Testo]" custT="1"/>
      <dgm:spPr/>
      <dgm:t>
        <a:bodyPr/>
        <a:lstStyle/>
        <a:p>
          <a:endParaRPr lang="it-IT" sz="1200" dirty="0"/>
        </a:p>
      </dgm:t>
    </dgm:pt>
    <dgm:pt modelId="{799803EB-9E80-4479-A08A-C25929AA58DA}" type="parTrans" cxnId="{B01ED508-FFFC-4669-B7AE-CF5B2EFF6E77}">
      <dgm:prSet/>
      <dgm:spPr/>
      <dgm:t>
        <a:bodyPr/>
        <a:lstStyle/>
        <a:p>
          <a:endParaRPr lang="it-IT"/>
        </a:p>
      </dgm:t>
    </dgm:pt>
    <dgm:pt modelId="{77CD3202-7496-4E2B-A099-25B8BD929D14}" type="sibTrans" cxnId="{B01ED508-FFFC-4669-B7AE-CF5B2EFF6E77}">
      <dgm:prSet/>
      <dgm:spPr/>
      <dgm:t>
        <a:bodyPr/>
        <a:lstStyle/>
        <a:p>
          <a:endParaRPr lang="it-IT"/>
        </a:p>
      </dgm:t>
    </dgm:pt>
    <dgm:pt modelId="{2108248B-6123-4D55-B2EA-1454BE8182C6}" type="pres">
      <dgm:prSet presAssocID="{046606C2-810D-4A43-8C4D-D2CC5E147AB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02F821D-D250-412A-8405-14CD887D9DE8}" type="pres">
      <dgm:prSet presAssocID="{9542377A-D494-4449-8CEF-F945DED5F848}" presName="composite" presStyleCnt="0"/>
      <dgm:spPr/>
    </dgm:pt>
    <dgm:pt modelId="{CD4A43E1-7D94-4705-8EED-826551051720}" type="pres">
      <dgm:prSet presAssocID="{9542377A-D494-4449-8CEF-F945DED5F84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B5440C4-D7E0-4C3D-B3E4-86F44639B170}" type="pres">
      <dgm:prSet presAssocID="{9542377A-D494-4449-8CEF-F945DED5F848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512A96-7C8F-4BE3-A0E7-EA4DF22CDE84}" type="pres">
      <dgm:prSet presAssocID="{A639DD37-414E-49BC-A8BD-9293444D9900}" presName="space" presStyleCnt="0"/>
      <dgm:spPr/>
    </dgm:pt>
    <dgm:pt modelId="{C131B828-BC7B-470F-9131-1766F65FFDD6}" type="pres">
      <dgm:prSet presAssocID="{E6A080DE-8758-467F-A4E1-9FC09F0792D1}" presName="composite" presStyleCnt="0"/>
      <dgm:spPr/>
    </dgm:pt>
    <dgm:pt modelId="{7B02CEFD-9763-4DB4-B691-EAB7FAAEB35A}" type="pres">
      <dgm:prSet presAssocID="{E6A080DE-8758-467F-A4E1-9FC09F0792D1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56684B-D7AE-4366-930B-539BAA0426EA}" type="pres">
      <dgm:prSet presAssocID="{E6A080DE-8758-467F-A4E1-9FC09F0792D1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7DDE118-32FC-4BF2-91DA-5929FE243DBC}" type="pres">
      <dgm:prSet presAssocID="{BAA23342-49A2-4114-A88A-93B667CB1190}" presName="space" presStyleCnt="0"/>
      <dgm:spPr/>
    </dgm:pt>
    <dgm:pt modelId="{7D0C533A-97AB-47D7-BA5C-AE2A779E93F6}" type="pres">
      <dgm:prSet presAssocID="{245BBD7C-4C18-42F5-A02B-0F93D9A11E8B}" presName="composite" presStyleCnt="0"/>
      <dgm:spPr/>
    </dgm:pt>
    <dgm:pt modelId="{07EAE69C-24FB-42E2-A970-2AF7CEED09A6}" type="pres">
      <dgm:prSet presAssocID="{245BBD7C-4C18-42F5-A02B-0F93D9A11E8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6082044-3A37-4FEF-ABD4-CFAEC1FA3F6C}" type="pres">
      <dgm:prSet presAssocID="{245BBD7C-4C18-42F5-A02B-0F93D9A11E8B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13D0B3-2BB9-4042-8ADC-439E0679EE45}" type="pres">
      <dgm:prSet presAssocID="{F42BE3CB-CCB0-4678-B490-137F5F897162}" presName="space" presStyleCnt="0"/>
      <dgm:spPr/>
    </dgm:pt>
    <dgm:pt modelId="{A94FA0E0-4725-46AC-B14D-1C241CD8BF5B}" type="pres">
      <dgm:prSet presAssocID="{73C40C9E-1A5A-4AC7-B3C9-1631F00A0D8A}" presName="composite" presStyleCnt="0"/>
      <dgm:spPr/>
    </dgm:pt>
    <dgm:pt modelId="{3B0E1A65-C051-4C49-8812-770BA3FFD62A}" type="pres">
      <dgm:prSet presAssocID="{73C40C9E-1A5A-4AC7-B3C9-1631F00A0D8A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4A063E-5AF1-4178-8312-78D300D4F86B}" type="pres">
      <dgm:prSet presAssocID="{73C40C9E-1A5A-4AC7-B3C9-1631F00A0D8A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503A206-2903-46B1-8621-CEF8A98E8F78}" type="presOf" srcId="{1A282F6A-A99D-481E-9C53-A9ED17A59819}" destId="{0D56684B-D7AE-4366-930B-539BAA0426EA}" srcOrd="0" destOrd="2" presId="urn:microsoft.com/office/officeart/2005/8/layout/hList1"/>
    <dgm:cxn modelId="{B01ED508-FFFC-4669-B7AE-CF5B2EFF6E77}" srcId="{245BBD7C-4C18-42F5-A02B-0F93D9A11E8B}" destId="{E2DF27C5-D4CA-4F86-87E5-0364C298E58F}" srcOrd="1" destOrd="0" parTransId="{799803EB-9E80-4479-A08A-C25929AA58DA}" sibTransId="{77CD3202-7496-4E2B-A099-25B8BD929D14}"/>
    <dgm:cxn modelId="{AADDC910-2534-4055-A428-B25151172CE1}" srcId="{046606C2-810D-4A43-8C4D-D2CC5E147AB0}" destId="{9542377A-D494-4449-8CEF-F945DED5F848}" srcOrd="0" destOrd="0" parTransId="{0C207BD3-F20F-4521-90B4-288A11488A4E}" sibTransId="{A639DD37-414E-49BC-A8BD-9293444D9900}"/>
    <dgm:cxn modelId="{6CA0F275-80B0-4FD9-999F-4E69713EF509}" type="presOf" srcId="{E2DF27C5-D4CA-4F86-87E5-0364C298E58F}" destId="{56082044-3A37-4FEF-ABD4-CFAEC1FA3F6C}" srcOrd="0" destOrd="1" presId="urn:microsoft.com/office/officeart/2005/8/layout/hList1"/>
    <dgm:cxn modelId="{91FC4FEA-0D68-421F-9761-80C9F8F49DD3}" type="presOf" srcId="{E4D383FD-393B-4D3F-8C13-BD0A8E86A311}" destId="{56082044-3A37-4FEF-ABD4-CFAEC1FA3F6C}" srcOrd="0" destOrd="2" presId="urn:microsoft.com/office/officeart/2005/8/layout/hList1"/>
    <dgm:cxn modelId="{BB4AA2A3-5F43-49A6-9C93-BB5E10E4ABF4}" type="presOf" srcId="{73C40C9E-1A5A-4AC7-B3C9-1631F00A0D8A}" destId="{3B0E1A65-C051-4C49-8812-770BA3FFD62A}" srcOrd="0" destOrd="0" presId="urn:microsoft.com/office/officeart/2005/8/layout/hList1"/>
    <dgm:cxn modelId="{082A058B-B03A-4DBE-A2DF-747F29E8F6FC}" type="presOf" srcId="{1EA2963C-A918-4EBE-AC5B-634D01565A79}" destId="{674A063E-5AF1-4178-8312-78D300D4F86B}" srcOrd="0" destOrd="2" presId="urn:microsoft.com/office/officeart/2005/8/layout/hList1"/>
    <dgm:cxn modelId="{1D407594-AACC-4DF8-8097-F6E77A62C146}" srcId="{245BBD7C-4C18-42F5-A02B-0F93D9A11E8B}" destId="{E4D383FD-393B-4D3F-8C13-BD0A8E86A311}" srcOrd="2" destOrd="0" parTransId="{C284A4DC-1DBC-4BB1-A830-F18B2AB7A59C}" sibTransId="{5A623209-78DD-43BA-899F-D056EF8B377D}"/>
    <dgm:cxn modelId="{27AE10F8-558A-4EF0-A53D-641257F55967}" srcId="{73C40C9E-1A5A-4AC7-B3C9-1631F00A0D8A}" destId="{A1B04DC7-F05D-40B6-8A58-F3D69E61C862}" srcOrd="0" destOrd="0" parTransId="{FBB7214D-EC66-4A96-A493-0781FDE94DCF}" sibTransId="{D1DF2A0E-B53F-4A0C-BD6B-45FEF0602DB4}"/>
    <dgm:cxn modelId="{51CFE38F-F8AD-43C3-B0E9-6C9738D073F1}" type="presOf" srcId="{245BBD7C-4C18-42F5-A02B-0F93D9A11E8B}" destId="{07EAE69C-24FB-42E2-A970-2AF7CEED09A6}" srcOrd="0" destOrd="0" presId="urn:microsoft.com/office/officeart/2005/8/layout/hList1"/>
    <dgm:cxn modelId="{5041E8C9-E651-4E54-89BE-98C8DECC8705}" srcId="{245BBD7C-4C18-42F5-A02B-0F93D9A11E8B}" destId="{D59672AF-312A-4F9A-8B3E-9D4FA6B33B87}" srcOrd="0" destOrd="0" parTransId="{63949E9A-A4FD-4E49-A517-1BC0657D4600}" sibTransId="{BC547D9B-9094-4B1F-950C-2B8D8A190B53}"/>
    <dgm:cxn modelId="{9ECF1733-4441-435A-8EA8-72742F7B0FE6}" type="presOf" srcId="{050775A5-339A-4EFC-A92C-C062D7F289DF}" destId="{0D56684B-D7AE-4366-930B-539BAA0426EA}" srcOrd="0" destOrd="0" presId="urn:microsoft.com/office/officeart/2005/8/layout/hList1"/>
    <dgm:cxn modelId="{85599774-58F9-495A-BF10-D6A8F22A24E7}" type="presOf" srcId="{D3F81E30-398B-4061-AF9F-172686BD8206}" destId="{0D56684B-D7AE-4366-930B-539BAA0426EA}" srcOrd="0" destOrd="1" presId="urn:microsoft.com/office/officeart/2005/8/layout/hList1"/>
    <dgm:cxn modelId="{179C7206-CA05-4274-9381-E8DE078F1412}" type="presOf" srcId="{90A64ABC-5B24-438C-9C7E-AA2022DABD0D}" destId="{674A063E-5AF1-4178-8312-78D300D4F86B}" srcOrd="0" destOrd="1" presId="urn:microsoft.com/office/officeart/2005/8/layout/hList1"/>
    <dgm:cxn modelId="{3CF23246-DFBD-4B71-8FDF-5625765FF427}" type="presOf" srcId="{9542377A-D494-4449-8CEF-F945DED5F848}" destId="{CD4A43E1-7D94-4705-8EED-826551051720}" srcOrd="0" destOrd="0" presId="urn:microsoft.com/office/officeart/2005/8/layout/hList1"/>
    <dgm:cxn modelId="{7D6B8255-7C1E-4424-AE32-CDDAEC256E63}" srcId="{E6A080DE-8758-467F-A4E1-9FC09F0792D1}" destId="{1A282F6A-A99D-481E-9C53-A9ED17A59819}" srcOrd="2" destOrd="0" parTransId="{A0EB4955-7395-415A-8BAA-48290BD4FF53}" sibTransId="{6165807F-FA67-428E-AE2E-2EC2708071E2}"/>
    <dgm:cxn modelId="{50F46A37-E811-4FDF-9FCB-5505904DFB6D}" srcId="{9542377A-D494-4449-8CEF-F945DED5F848}" destId="{A4C71034-E9F8-4026-9C1F-7B687A35F9A9}" srcOrd="1" destOrd="0" parTransId="{F124EBA0-D80E-4B25-AFDF-2CD937504122}" sibTransId="{B4E90C51-0706-412B-BBA7-7CE8373EF0F2}"/>
    <dgm:cxn modelId="{00148B2C-06D0-4007-A75B-4A8A205E7078}" type="presOf" srcId="{E6A080DE-8758-467F-A4E1-9FC09F0792D1}" destId="{7B02CEFD-9763-4DB4-B691-EAB7FAAEB35A}" srcOrd="0" destOrd="0" presId="urn:microsoft.com/office/officeart/2005/8/layout/hList1"/>
    <dgm:cxn modelId="{81B6745E-A68C-422B-9DD1-70DB40576672}" type="presOf" srcId="{046606C2-810D-4A43-8C4D-D2CC5E147AB0}" destId="{2108248B-6123-4D55-B2EA-1454BE8182C6}" srcOrd="0" destOrd="0" presId="urn:microsoft.com/office/officeart/2005/8/layout/hList1"/>
    <dgm:cxn modelId="{C0E3C894-A3DA-41B8-A8A7-DB596A52A04C}" type="presOf" srcId="{D59672AF-312A-4F9A-8B3E-9D4FA6B33B87}" destId="{56082044-3A37-4FEF-ABD4-CFAEC1FA3F6C}" srcOrd="0" destOrd="0" presId="urn:microsoft.com/office/officeart/2005/8/layout/hList1"/>
    <dgm:cxn modelId="{3C3BC72F-23DE-432B-A8AC-71C8FF87E0F0}" srcId="{73C40C9E-1A5A-4AC7-B3C9-1631F00A0D8A}" destId="{90A64ABC-5B24-438C-9C7E-AA2022DABD0D}" srcOrd="1" destOrd="0" parTransId="{1282ABB1-4DA6-4F20-B9F9-0AE637EFBCC1}" sibTransId="{DA75DE0B-552C-4EA9-8A68-74DA1AA274C1}"/>
    <dgm:cxn modelId="{7F8B0475-29A8-4971-9C59-655DBB9D4454}" type="presOf" srcId="{A4C71034-E9F8-4026-9C1F-7B687A35F9A9}" destId="{9B5440C4-D7E0-4C3D-B3E4-86F44639B170}" srcOrd="0" destOrd="1" presId="urn:microsoft.com/office/officeart/2005/8/layout/hList1"/>
    <dgm:cxn modelId="{1FFCC401-DF69-48D8-AA9B-ECC2D7DC6CCB}" srcId="{046606C2-810D-4A43-8C4D-D2CC5E147AB0}" destId="{E6A080DE-8758-467F-A4E1-9FC09F0792D1}" srcOrd="1" destOrd="0" parTransId="{6724B981-F864-44F8-828E-6930D184D750}" sibTransId="{BAA23342-49A2-4114-A88A-93B667CB1190}"/>
    <dgm:cxn modelId="{4845B01B-69A6-4EE5-A376-B30519CCD729}" srcId="{046606C2-810D-4A43-8C4D-D2CC5E147AB0}" destId="{245BBD7C-4C18-42F5-A02B-0F93D9A11E8B}" srcOrd="2" destOrd="0" parTransId="{841DB499-2EF5-45BF-BD05-270D8E0C6E17}" sibTransId="{F42BE3CB-CCB0-4678-B490-137F5F897162}"/>
    <dgm:cxn modelId="{4BD91647-C597-48F9-A9B9-BDEA97797B1E}" srcId="{9542377A-D494-4449-8CEF-F945DED5F848}" destId="{76CD6715-EDA3-45A2-A7B7-367B3C5A1DE8}" srcOrd="0" destOrd="0" parTransId="{0E5ACD6E-BC0E-4DCB-A6B0-4E2ED7A697FB}" sibTransId="{0785D632-7A6A-45C2-A59A-23ED98722417}"/>
    <dgm:cxn modelId="{73CE5194-65A5-49D7-A526-75AB8E3E2020}" srcId="{E6A080DE-8758-467F-A4E1-9FC09F0792D1}" destId="{050775A5-339A-4EFC-A92C-C062D7F289DF}" srcOrd="0" destOrd="0" parTransId="{DD0B9D39-510E-4B46-88CA-30189D09CD48}" sibTransId="{EBFB6F65-05F9-4AF8-BB35-9C44055A388F}"/>
    <dgm:cxn modelId="{5687FAB0-EFCC-4B63-8B01-BE6C493ECE37}" type="presOf" srcId="{76CD6715-EDA3-45A2-A7B7-367B3C5A1DE8}" destId="{9B5440C4-D7E0-4C3D-B3E4-86F44639B170}" srcOrd="0" destOrd="0" presId="urn:microsoft.com/office/officeart/2005/8/layout/hList1"/>
    <dgm:cxn modelId="{F17F8A92-5F8B-4574-B8F2-23C5B9CC026A}" srcId="{73C40C9E-1A5A-4AC7-B3C9-1631F00A0D8A}" destId="{1EA2963C-A918-4EBE-AC5B-634D01565A79}" srcOrd="2" destOrd="0" parTransId="{C1A41EA6-BCA3-4317-84EE-25BE86BD5FA6}" sibTransId="{4C15FC80-DA19-41A4-A901-CC44366BF637}"/>
    <dgm:cxn modelId="{1B28FFC1-E18D-45C5-A599-D0232C7E4C2A}" type="presOf" srcId="{A1B04DC7-F05D-40B6-8A58-F3D69E61C862}" destId="{674A063E-5AF1-4178-8312-78D300D4F86B}" srcOrd="0" destOrd="0" presId="urn:microsoft.com/office/officeart/2005/8/layout/hList1"/>
    <dgm:cxn modelId="{87A5A534-5D1D-430D-907C-D9769C891B90}" srcId="{E6A080DE-8758-467F-A4E1-9FC09F0792D1}" destId="{D3F81E30-398B-4061-AF9F-172686BD8206}" srcOrd="1" destOrd="0" parTransId="{7F01DF2B-FD60-4BBF-9DA7-8D8F3D7E8629}" sibTransId="{48EAA25F-503D-4457-B247-EB9E3C2A07A0}"/>
    <dgm:cxn modelId="{C8A3158C-4DCB-49E6-877A-47CACDB802F4}" srcId="{046606C2-810D-4A43-8C4D-D2CC5E147AB0}" destId="{73C40C9E-1A5A-4AC7-B3C9-1631F00A0D8A}" srcOrd="3" destOrd="0" parTransId="{D3C2BD20-06C0-44F9-BFB6-4D60382A4D23}" sibTransId="{3FC13608-CB98-469A-9932-101F218888D8}"/>
    <dgm:cxn modelId="{05A73310-F2A3-403A-8435-914AF2854440}" type="presParOf" srcId="{2108248B-6123-4D55-B2EA-1454BE8182C6}" destId="{E02F821D-D250-412A-8405-14CD887D9DE8}" srcOrd="0" destOrd="0" presId="urn:microsoft.com/office/officeart/2005/8/layout/hList1"/>
    <dgm:cxn modelId="{29629B6D-707D-41D8-B96B-815D17806F15}" type="presParOf" srcId="{E02F821D-D250-412A-8405-14CD887D9DE8}" destId="{CD4A43E1-7D94-4705-8EED-826551051720}" srcOrd="0" destOrd="0" presId="urn:microsoft.com/office/officeart/2005/8/layout/hList1"/>
    <dgm:cxn modelId="{A49AC184-8426-42DC-B63A-6A4875455CB9}" type="presParOf" srcId="{E02F821D-D250-412A-8405-14CD887D9DE8}" destId="{9B5440C4-D7E0-4C3D-B3E4-86F44639B170}" srcOrd="1" destOrd="0" presId="urn:microsoft.com/office/officeart/2005/8/layout/hList1"/>
    <dgm:cxn modelId="{58C306CE-4AE2-41DB-A7DD-DBA118AB8B45}" type="presParOf" srcId="{2108248B-6123-4D55-B2EA-1454BE8182C6}" destId="{75512A96-7C8F-4BE3-A0E7-EA4DF22CDE84}" srcOrd="1" destOrd="0" presId="urn:microsoft.com/office/officeart/2005/8/layout/hList1"/>
    <dgm:cxn modelId="{D7B4D9B8-EC22-444E-8B66-54EA757C82DD}" type="presParOf" srcId="{2108248B-6123-4D55-B2EA-1454BE8182C6}" destId="{C131B828-BC7B-470F-9131-1766F65FFDD6}" srcOrd="2" destOrd="0" presId="urn:microsoft.com/office/officeart/2005/8/layout/hList1"/>
    <dgm:cxn modelId="{1F8A81D7-A455-43D0-B226-128B7C5C3375}" type="presParOf" srcId="{C131B828-BC7B-470F-9131-1766F65FFDD6}" destId="{7B02CEFD-9763-4DB4-B691-EAB7FAAEB35A}" srcOrd="0" destOrd="0" presId="urn:microsoft.com/office/officeart/2005/8/layout/hList1"/>
    <dgm:cxn modelId="{2A3C94C5-E577-4744-8439-3595BE657756}" type="presParOf" srcId="{C131B828-BC7B-470F-9131-1766F65FFDD6}" destId="{0D56684B-D7AE-4366-930B-539BAA0426EA}" srcOrd="1" destOrd="0" presId="urn:microsoft.com/office/officeart/2005/8/layout/hList1"/>
    <dgm:cxn modelId="{D3F88B25-B522-4676-9C0B-BBD0A28BB22B}" type="presParOf" srcId="{2108248B-6123-4D55-B2EA-1454BE8182C6}" destId="{B7DDE118-32FC-4BF2-91DA-5929FE243DBC}" srcOrd="3" destOrd="0" presId="urn:microsoft.com/office/officeart/2005/8/layout/hList1"/>
    <dgm:cxn modelId="{AA0B5A35-8137-4C8D-951A-F30D3DFB45B8}" type="presParOf" srcId="{2108248B-6123-4D55-B2EA-1454BE8182C6}" destId="{7D0C533A-97AB-47D7-BA5C-AE2A779E93F6}" srcOrd="4" destOrd="0" presId="urn:microsoft.com/office/officeart/2005/8/layout/hList1"/>
    <dgm:cxn modelId="{5B278CC0-C971-4199-BFEE-A7CC08169787}" type="presParOf" srcId="{7D0C533A-97AB-47D7-BA5C-AE2A779E93F6}" destId="{07EAE69C-24FB-42E2-A970-2AF7CEED09A6}" srcOrd="0" destOrd="0" presId="urn:microsoft.com/office/officeart/2005/8/layout/hList1"/>
    <dgm:cxn modelId="{43E08E9D-B188-4591-9565-569782D8BD86}" type="presParOf" srcId="{7D0C533A-97AB-47D7-BA5C-AE2A779E93F6}" destId="{56082044-3A37-4FEF-ABD4-CFAEC1FA3F6C}" srcOrd="1" destOrd="0" presId="urn:microsoft.com/office/officeart/2005/8/layout/hList1"/>
    <dgm:cxn modelId="{B21CE43D-B4A4-4193-9433-A2CE9FD21681}" type="presParOf" srcId="{2108248B-6123-4D55-B2EA-1454BE8182C6}" destId="{AD13D0B3-2BB9-4042-8ADC-439E0679EE45}" srcOrd="5" destOrd="0" presId="urn:microsoft.com/office/officeart/2005/8/layout/hList1"/>
    <dgm:cxn modelId="{5B9EB935-5EC3-4905-AF5B-CEF05E1BE05B}" type="presParOf" srcId="{2108248B-6123-4D55-B2EA-1454BE8182C6}" destId="{A94FA0E0-4725-46AC-B14D-1C241CD8BF5B}" srcOrd="6" destOrd="0" presId="urn:microsoft.com/office/officeart/2005/8/layout/hList1"/>
    <dgm:cxn modelId="{EEB41E8F-5739-40F0-BB44-8C19180A7022}" type="presParOf" srcId="{A94FA0E0-4725-46AC-B14D-1C241CD8BF5B}" destId="{3B0E1A65-C051-4C49-8812-770BA3FFD62A}" srcOrd="0" destOrd="0" presId="urn:microsoft.com/office/officeart/2005/8/layout/hList1"/>
    <dgm:cxn modelId="{3CAE55D3-1D8A-4F80-AF69-50A63E35CECD}" type="presParOf" srcId="{A94FA0E0-4725-46AC-B14D-1C241CD8BF5B}" destId="{674A063E-5AF1-4178-8312-78D300D4F86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A43E1-7D94-4705-8EED-826551051720}">
      <dsp:nvSpPr>
        <dsp:cNvPr id="0" name=""/>
        <dsp:cNvSpPr/>
      </dsp:nvSpPr>
      <dsp:spPr>
        <a:xfrm>
          <a:off x="3248" y="572978"/>
          <a:ext cx="1953498" cy="7813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INFORMAZIONI SULL’IMPRESA</a:t>
          </a:r>
          <a:endParaRPr lang="it-IT" sz="1200" b="1" kern="1200" dirty="0"/>
        </a:p>
      </dsp:txBody>
      <dsp:txXfrm>
        <a:off x="3248" y="572978"/>
        <a:ext cx="1953498" cy="781399"/>
      </dsp:txXfrm>
    </dsp:sp>
    <dsp:sp modelId="{9B5440C4-D7E0-4C3D-B3E4-86F44639B170}">
      <dsp:nvSpPr>
        <dsp:cNvPr id="0" name=""/>
        <dsp:cNvSpPr/>
      </dsp:nvSpPr>
      <dsp:spPr>
        <a:xfrm>
          <a:off x="3248" y="1354378"/>
          <a:ext cx="1953498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AMBITI DI ATTIVITA’ RRPQ/SEP QNQR</a:t>
          </a: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AREE SPECIALIZZAZIONE INTELLIGENTE</a:t>
          </a:r>
          <a:endParaRPr lang="it-IT" sz="1200" kern="1200" dirty="0"/>
        </a:p>
      </dsp:txBody>
      <dsp:txXfrm>
        <a:off x="3248" y="1354378"/>
        <a:ext cx="1953498" cy="2810880"/>
      </dsp:txXfrm>
    </dsp:sp>
    <dsp:sp modelId="{7B02CEFD-9763-4DB4-B691-EAB7FAAEB35A}">
      <dsp:nvSpPr>
        <dsp:cNvPr id="0" name=""/>
        <dsp:cNvSpPr/>
      </dsp:nvSpPr>
      <dsp:spPr>
        <a:xfrm>
          <a:off x="2230236" y="572978"/>
          <a:ext cx="1953498" cy="7813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R.R.P.Q E SISTEMA DI CERTIFICAZIONE REGIONALE E NAZIONALE / ATLANTE </a:t>
          </a:r>
          <a:endParaRPr lang="it-IT" sz="1200" b="1" kern="1200" dirty="0"/>
        </a:p>
      </dsp:txBody>
      <dsp:txXfrm>
        <a:off x="2230236" y="572978"/>
        <a:ext cx="1953498" cy="781399"/>
      </dsp:txXfrm>
    </dsp:sp>
    <dsp:sp modelId="{0D56684B-D7AE-4366-930B-539BAA0426EA}">
      <dsp:nvSpPr>
        <dsp:cNvPr id="0" name=""/>
        <dsp:cNvSpPr/>
      </dsp:nvSpPr>
      <dsp:spPr>
        <a:xfrm>
          <a:off x="2230236" y="1354378"/>
          <a:ext cx="1953498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LIVELLO DI CONOSCENZA E UTILIZZO</a:t>
          </a: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COMPRENSIONE FUNZIONALITA’ E DISPONIBILITA’ ALL’UTILIZZO PER LA GESTIONE HR DELL’IMPRESA </a:t>
          </a:r>
          <a:endParaRPr lang="it-IT" sz="1200" kern="1200" dirty="0"/>
        </a:p>
      </dsp:txBody>
      <dsp:txXfrm>
        <a:off x="2230236" y="1354378"/>
        <a:ext cx="1953498" cy="2810880"/>
      </dsp:txXfrm>
    </dsp:sp>
    <dsp:sp modelId="{07EAE69C-24FB-42E2-A970-2AF7CEED09A6}">
      <dsp:nvSpPr>
        <dsp:cNvPr id="0" name=""/>
        <dsp:cNvSpPr/>
      </dsp:nvSpPr>
      <dsp:spPr>
        <a:xfrm>
          <a:off x="4457224" y="572978"/>
          <a:ext cx="1953498" cy="7813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u="none" kern="1200" dirty="0" smtClean="0"/>
            <a:t>ATTIVITÀ FORMATIVA PREGRESSA </a:t>
          </a:r>
          <a:endParaRPr lang="it-IT" sz="500" b="1" u="none" kern="1200" dirty="0"/>
        </a:p>
      </dsp:txBody>
      <dsp:txXfrm>
        <a:off x="4457224" y="572978"/>
        <a:ext cx="1953498" cy="781399"/>
      </dsp:txXfrm>
    </dsp:sp>
    <dsp:sp modelId="{56082044-3A37-4FEF-ABD4-CFAEC1FA3F6C}">
      <dsp:nvSpPr>
        <dsp:cNvPr id="0" name=""/>
        <dsp:cNvSpPr/>
      </dsp:nvSpPr>
      <dsp:spPr>
        <a:xfrm>
          <a:off x="4457224" y="1354378"/>
          <a:ext cx="1953498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TIPOLOGIA DI FORMAZIONE FRUITA</a:t>
          </a: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TARGET ORGANIZZATIVO COINVOLTO (RIF.CCNL – PROFILI PROFESSIONALI RRPQ)</a:t>
          </a:r>
          <a:endParaRPr lang="it-IT" sz="1200" kern="1200" dirty="0"/>
        </a:p>
      </dsp:txBody>
      <dsp:txXfrm>
        <a:off x="4457224" y="1354378"/>
        <a:ext cx="1953498" cy="2810880"/>
      </dsp:txXfrm>
    </dsp:sp>
    <dsp:sp modelId="{3B0E1A65-C051-4C49-8812-770BA3FFD62A}">
      <dsp:nvSpPr>
        <dsp:cNvPr id="0" name=""/>
        <dsp:cNvSpPr/>
      </dsp:nvSpPr>
      <dsp:spPr>
        <a:xfrm>
          <a:off x="6684212" y="572978"/>
          <a:ext cx="1953498" cy="78139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TREND</a:t>
          </a:r>
          <a:r>
            <a:rPr lang="it-IT" sz="500" b="1" kern="1200" dirty="0" smtClean="0"/>
            <a:t> </a:t>
          </a:r>
          <a:r>
            <a:rPr lang="it-IT" sz="1200" b="1" kern="1200" dirty="0" smtClean="0"/>
            <a:t>DI SVILUPPO ATTIVITA’DELL’IMPRESA E FABBISOGNI </a:t>
          </a:r>
        </a:p>
      </dsp:txBody>
      <dsp:txXfrm>
        <a:off x="6684212" y="572978"/>
        <a:ext cx="1953498" cy="781399"/>
      </dsp:txXfrm>
    </dsp:sp>
    <dsp:sp modelId="{674A063E-5AF1-4178-8312-78D300D4F86B}">
      <dsp:nvSpPr>
        <dsp:cNvPr id="0" name=""/>
        <dsp:cNvSpPr/>
      </dsp:nvSpPr>
      <dsp:spPr>
        <a:xfrm>
          <a:off x="6684212" y="1354378"/>
          <a:ext cx="1953498" cy="2810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AREE DI SVILUPPO (INNOVAZIONE VS ASSESTAMENTO)</a:t>
          </a: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AREE DI SPECIALIZZAZIONE INTELLIGENTE</a:t>
          </a:r>
          <a:endParaRPr lang="it-IT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200" kern="1200" dirty="0" smtClean="0"/>
            <a:t>PROFILI PROFESSIONALI TARGET DI FUTURO INVESTIMENTO (ASSUNZIONE VS  AGGIORNAMENTO /QUALIFICAZIONE) (RIF.CCNL – PROFILI PROFESSIONALI RRPQ)</a:t>
          </a:r>
          <a:endParaRPr lang="it-IT" sz="1200" kern="1200" dirty="0"/>
        </a:p>
      </dsp:txBody>
      <dsp:txXfrm>
        <a:off x="6684212" y="1354378"/>
        <a:ext cx="1953498" cy="281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888"/>
          </a:xfrm>
          <a:prstGeom prst="rect">
            <a:avLst/>
          </a:prstGeom>
        </p:spPr>
        <p:txBody>
          <a:bodyPr vert="horz" lIns="91443" tIns="45721" rIns="91443" bIns="45721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6888"/>
          </a:xfrm>
          <a:prstGeom prst="rect">
            <a:avLst/>
          </a:prstGeom>
        </p:spPr>
        <p:txBody>
          <a:bodyPr vert="horz" lIns="91443" tIns="45721" rIns="91443" bIns="45721" rtlCol="0"/>
          <a:lstStyle>
            <a:lvl1pPr algn="r">
              <a:defRPr sz="1200"/>
            </a:lvl1pPr>
          </a:lstStyle>
          <a:p>
            <a:fld id="{19A5DF0E-1A12-412D-99B0-759222574B8C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167"/>
            <a:ext cx="2946400" cy="496886"/>
          </a:xfrm>
          <a:prstGeom prst="rect">
            <a:avLst/>
          </a:prstGeom>
        </p:spPr>
        <p:txBody>
          <a:bodyPr vert="horz" lIns="91443" tIns="45721" rIns="91443" bIns="45721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0" y="9428167"/>
            <a:ext cx="2946400" cy="496886"/>
          </a:xfrm>
          <a:prstGeom prst="rect">
            <a:avLst/>
          </a:prstGeom>
        </p:spPr>
        <p:txBody>
          <a:bodyPr vert="horz" lIns="91443" tIns="45721" rIns="91443" bIns="45721" rtlCol="0" anchor="b"/>
          <a:lstStyle>
            <a:lvl1pPr algn="r">
              <a:defRPr sz="1200"/>
            </a:lvl1pPr>
          </a:lstStyle>
          <a:p>
            <a:fld id="{CFB90573-3C29-40DC-ABE7-975B43E00B2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871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2" y="1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452" tIns="45726" rIns="91452" bIns="45726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  <a:cs typeface="ＭＳ Ｐゴシック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2" y="1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52" tIns="45726" rIns="91452" bIns="45726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  <a:cs typeface="ＭＳ Ｐゴシック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" y="2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1452" tIns="45726" rIns="91452" bIns="45726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  <a:cs typeface="ＭＳ Ｐゴシック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52864" y="2"/>
            <a:ext cx="2941637" cy="493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63368" tIns="31683" rIns="63368" bIns="31683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732" algn="l"/>
                <a:tab pos="897052" algn="l"/>
                <a:tab pos="1346370" algn="l"/>
                <a:tab pos="1795690" algn="l"/>
                <a:tab pos="2245008" algn="l"/>
                <a:tab pos="2694326" algn="l"/>
                <a:tab pos="3143646" algn="l"/>
                <a:tab pos="3592966" algn="l"/>
                <a:tab pos="4042285" algn="l"/>
                <a:tab pos="4491604" algn="l"/>
                <a:tab pos="4940922" algn="l"/>
                <a:tab pos="5390242" algn="l"/>
                <a:tab pos="5839561" algn="l"/>
                <a:tab pos="6288881" algn="l"/>
                <a:tab pos="6738200" algn="l"/>
                <a:tab pos="7187520" algn="l"/>
                <a:tab pos="7636837" algn="l"/>
                <a:tab pos="8086157" algn="l"/>
                <a:tab pos="8535476" algn="l"/>
                <a:tab pos="8984795" algn="l"/>
              </a:tabLst>
              <a:defRPr sz="800">
                <a:solidFill>
                  <a:srgbClr val="000000"/>
                </a:solidFill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r>
              <a:rPr lang="it-IT"/>
              <a:t>12/07/10</a:t>
            </a:r>
          </a:p>
        </p:txBody>
      </p:sp>
      <p:sp>
        <p:nvSpPr>
          <p:cNvPr id="21510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9163" y="744538"/>
            <a:ext cx="4957762" cy="371951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2" y="4714876"/>
            <a:ext cx="5437187" cy="4465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63368" tIns="31683" rIns="63368" bIns="31683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 smtClean="0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" y="9428167"/>
            <a:ext cx="2946400" cy="4968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1452" tIns="45726" rIns="91452" bIns="45726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  <a:cs typeface="ＭＳ Ｐゴシック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52864" y="9428165"/>
            <a:ext cx="2941637" cy="493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63368" tIns="31683" rIns="63368" bIns="31683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732" algn="l"/>
                <a:tab pos="897052" algn="l"/>
                <a:tab pos="1346370" algn="l"/>
                <a:tab pos="1795690" algn="l"/>
                <a:tab pos="2245008" algn="l"/>
                <a:tab pos="2694326" algn="l"/>
                <a:tab pos="3143646" algn="l"/>
                <a:tab pos="3592966" algn="l"/>
                <a:tab pos="4042285" algn="l"/>
                <a:tab pos="4491604" algn="l"/>
                <a:tab pos="4940922" algn="l"/>
                <a:tab pos="5390242" algn="l"/>
                <a:tab pos="5839561" algn="l"/>
                <a:tab pos="6288881" algn="l"/>
                <a:tab pos="6738200" algn="l"/>
                <a:tab pos="7187520" algn="l"/>
                <a:tab pos="7636837" algn="l"/>
                <a:tab pos="8086157" algn="l"/>
                <a:tab pos="8535476" algn="l"/>
                <a:tab pos="8984795" algn="l"/>
              </a:tabLst>
              <a:defRPr sz="800">
                <a:solidFill>
                  <a:srgbClr val="000000"/>
                </a:solidFill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7886C247-E78F-4611-91CA-BFB5777BA5F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44582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12/07/10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7886C247-E78F-4611-91CA-BFB5777BA5F9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083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12/07/10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7886C247-E78F-4611-91CA-BFB5777BA5F9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40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 userDrawn="1"/>
        </p:nvSpPr>
        <p:spPr bwMode="auto">
          <a:xfrm>
            <a:off x="725736" y="2141240"/>
            <a:ext cx="7747000" cy="1440160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it-IT" sz="1800" dirty="0" smtClean="0"/>
              <a:t>Cagliari 04 ottobre 2016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sz="1800" dirty="0" smtClean="0"/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it-IT" sz="1800" b="1" baseline="0" dirty="0" smtClean="0"/>
              <a:t>CONVOCAZIONE CABINA </a:t>
            </a:r>
            <a:r>
              <a:rPr lang="it-IT" sz="1800" b="1" baseline="0" dirty="0" err="1" smtClean="0"/>
              <a:t>DI</a:t>
            </a:r>
            <a:r>
              <a:rPr lang="it-IT" sz="1800" b="1" baseline="0" dirty="0" smtClean="0"/>
              <a:t> REGIA</a:t>
            </a:r>
            <a:endParaRPr lang="it-IT" sz="1800" dirty="0" smtClean="0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548680"/>
            <a:ext cx="8667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6" name="Picture 11" descr="K:\Autorita di Gestione\Cesaracciu Antonio\Logo RAS bilingue\logo bilingue medi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2588" y="475581"/>
            <a:ext cx="2049462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7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218" y="475581"/>
            <a:ext cx="2048400" cy="86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2" descr="K:\Autorita di Gestione\Cesaracciu Antonio\MONIT\LOGHI\106px-Italy-Emblem.svg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571231"/>
            <a:ext cx="677863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725736" y="3961915"/>
            <a:ext cx="7747000" cy="83991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just"/>
            <a:r>
              <a:rPr lang="it-IT" sz="1600" b="1" baseline="0" dirty="0" smtClean="0">
                <a:solidFill>
                  <a:srgbClr val="0070C0"/>
                </a:solidFill>
              </a:rPr>
              <a:t>Avviso POR Sardegna FSE 2014-2020 “Aiuti de </a:t>
            </a:r>
            <a:r>
              <a:rPr lang="it-IT" sz="1600" b="1" baseline="0" dirty="0" err="1" smtClean="0">
                <a:solidFill>
                  <a:srgbClr val="0070C0"/>
                </a:solidFill>
              </a:rPr>
              <a:t>Minimis</a:t>
            </a:r>
            <a:r>
              <a:rPr lang="it-IT" sz="1600" b="1" baseline="0" dirty="0" smtClean="0">
                <a:solidFill>
                  <a:srgbClr val="0070C0"/>
                </a:solidFill>
              </a:rPr>
              <a:t> per il rafforzamento </a:t>
            </a:r>
          </a:p>
          <a:p>
            <a:pPr algn="just"/>
            <a:r>
              <a:rPr lang="it-IT" sz="1600" b="1" baseline="0" dirty="0" smtClean="0">
                <a:solidFill>
                  <a:srgbClr val="0070C0"/>
                </a:solidFill>
              </a:rPr>
              <a:t>delle funzioni di ricerca e sviluppo delle Agenzie formative</a:t>
            </a:r>
          </a:p>
          <a:p>
            <a:pPr algn="just"/>
            <a:r>
              <a:rPr lang="it-IT" sz="1600" b="1" baseline="0" dirty="0" smtClean="0">
                <a:solidFill>
                  <a:srgbClr val="0070C0"/>
                </a:solidFill>
              </a:rPr>
              <a:t>nella prospettiva della progressiva qualificazione dell’offerta formativa”.</a:t>
            </a:r>
            <a:endParaRPr lang="it-IT" sz="1600" b="1" i="0" dirty="0">
              <a:solidFill>
                <a:srgbClr val="0070C0"/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idx="10"/>
          </p:nvPr>
        </p:nvSpPr>
        <p:spPr>
          <a:xfrm>
            <a:off x="6660232" y="6384925"/>
            <a:ext cx="2130425" cy="473075"/>
          </a:xfrm>
        </p:spPr>
        <p:txBody>
          <a:bodyPr/>
          <a:lstStyle>
            <a:lvl1pPr>
              <a:defRPr sz="12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67D02CD-550A-48C8-9D0D-4F9E1441269D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17319" y="5046658"/>
            <a:ext cx="4572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000000"/>
              </a:buClr>
              <a:buSzPct val="100000"/>
              <a:defRPr/>
            </a:pPr>
            <a:r>
              <a:rPr lang="it-IT" sz="1400" dirty="0">
                <a:solidFill>
                  <a:srgbClr val="0070C0"/>
                </a:solidFill>
              </a:rPr>
              <a:t>Relatori: </a:t>
            </a:r>
          </a:p>
          <a:p>
            <a:pPr lvl="0">
              <a:buClr>
                <a:srgbClr val="000000"/>
              </a:buClr>
              <a:buSzPct val="100000"/>
              <a:defRPr/>
            </a:pPr>
            <a:r>
              <a:rPr lang="it-IT" sz="1400" dirty="0">
                <a:solidFill>
                  <a:srgbClr val="0070C0"/>
                </a:solidFill>
              </a:rPr>
              <a:t>Maria Pace</a:t>
            </a:r>
          </a:p>
          <a:p>
            <a:pPr lvl="0">
              <a:buClr>
                <a:srgbClr val="000000"/>
              </a:buClr>
              <a:buSzPct val="100000"/>
              <a:defRPr/>
            </a:pPr>
            <a:r>
              <a:rPr lang="it-IT" sz="1400" dirty="0">
                <a:solidFill>
                  <a:srgbClr val="0070C0"/>
                </a:solidFill>
              </a:rPr>
              <a:t>Roberto </a:t>
            </a:r>
            <a:r>
              <a:rPr lang="it-IT" sz="1400" dirty="0" err="1">
                <a:solidFill>
                  <a:srgbClr val="0070C0"/>
                </a:solidFill>
              </a:rPr>
              <a:t>Trainito</a:t>
            </a:r>
            <a:endParaRPr lang="it-IT" sz="1300" dirty="0">
              <a:solidFill>
                <a:srgbClr val="0070C0"/>
              </a:solidFill>
            </a:endParaRPr>
          </a:p>
          <a:p>
            <a:pPr lvl="0">
              <a:buClr>
                <a:srgbClr val="000000"/>
              </a:buClr>
              <a:buSzPct val="100000"/>
              <a:defRPr/>
            </a:pPr>
            <a:endParaRPr lang="it-IT" sz="1300" i="1" dirty="0">
              <a:solidFill>
                <a:srgbClr val="0070C0"/>
              </a:solidFill>
            </a:endParaRPr>
          </a:p>
          <a:p>
            <a:pPr lvl="0">
              <a:buClr>
                <a:srgbClr val="000000"/>
              </a:buClr>
              <a:buSzPct val="100000"/>
              <a:defRPr/>
            </a:pPr>
            <a:r>
              <a:rPr lang="it-IT" sz="1300" i="1" dirty="0">
                <a:solidFill>
                  <a:srgbClr val="0070C0"/>
                </a:solidFill>
              </a:rPr>
              <a:t>Assistenza Tecnica RTI ISRI-PwC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 sz="1100">
                <a:latin typeface="+mj-lt"/>
              </a:defRPr>
            </a:lvl1pPr>
          </a:lstStyle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6" name="Rectangle 3"/>
          <p:cNvSpPr>
            <a:spLocks noChangeArrowheads="1"/>
          </p:cNvSpPr>
          <p:nvPr userDrawn="1"/>
        </p:nvSpPr>
        <p:spPr bwMode="auto">
          <a:xfrm flipV="1">
            <a:off x="706438" y="1014413"/>
            <a:ext cx="7700962" cy="58737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1656" y="548680"/>
            <a:ext cx="399557" cy="3600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" name="Picture 11" descr="K:\Autorita di Gestione\Cesaracciu Antonio\Logo RAS bilingue\logo bilingue medi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5372" y="475581"/>
            <a:ext cx="944740" cy="3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5581"/>
            <a:ext cx="750389" cy="398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2" descr="K:\Autorita di Gestione\Cesaracciu Antonio\MONIT\LOGHI\106px-Italy-Emblem.svg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9406" y="554534"/>
            <a:ext cx="312474" cy="35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z="1100">
                <a:latin typeface="+mj-lt"/>
              </a:defRPr>
            </a:lvl1pPr>
          </a:lstStyle>
          <a:p>
            <a:pPr>
              <a:defRPr/>
            </a:pPr>
            <a:fld id="{967D02CD-550A-48C8-9D0D-4F9E1441269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 flipV="1">
            <a:off x="706438" y="1014413"/>
            <a:ext cx="7700962" cy="58737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1656" y="548680"/>
            <a:ext cx="399557" cy="3600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" name="Picture 11" descr="K:\Autorita di Gestione\Cesaracciu Antonio\Logo RAS bilingue\logo bilingue medi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5372" y="475581"/>
            <a:ext cx="944740" cy="3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5581"/>
            <a:ext cx="750389" cy="398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2" descr="K:\Autorita di Gestione\Cesaracciu Antonio\MONIT\LOGHI\106px-Italy-Emblem.svg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9406" y="554534"/>
            <a:ext cx="312474" cy="35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8602D73-A704-44E3-8167-4163FCB37C65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F61C6-634B-4BF4-B3AB-A1A4EEA09B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01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Cliccate</a:t>
            </a:r>
            <a:r>
              <a:rPr lang="en-GB" dirty="0" smtClean="0"/>
              <a:t> per </a:t>
            </a:r>
            <a:r>
              <a:rPr lang="en-GB" dirty="0" err="1" smtClean="0"/>
              <a:t>modificare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formato</a:t>
            </a:r>
            <a:r>
              <a:rPr lang="en-GB" dirty="0" smtClean="0"/>
              <a:t> del </a:t>
            </a:r>
            <a:r>
              <a:rPr lang="en-GB" dirty="0" err="1" smtClean="0"/>
              <a:t>testo</a:t>
            </a:r>
            <a:r>
              <a:rPr lang="en-GB" dirty="0" smtClean="0"/>
              <a:t> del </a:t>
            </a:r>
            <a:r>
              <a:rPr lang="en-GB" dirty="0" err="1" smtClean="0"/>
              <a:t>titolo</a:t>
            </a:r>
            <a:endParaRPr lang="en-GB" dirty="0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Cliccate</a:t>
            </a:r>
            <a:r>
              <a:rPr lang="en-GB" dirty="0" smtClean="0"/>
              <a:t> per </a:t>
            </a:r>
            <a:r>
              <a:rPr lang="en-GB" dirty="0" err="1" smtClean="0"/>
              <a:t>modificare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formato</a:t>
            </a:r>
            <a:r>
              <a:rPr lang="en-GB" dirty="0" smtClean="0"/>
              <a:t> del </a:t>
            </a:r>
            <a:r>
              <a:rPr lang="en-GB" dirty="0" err="1" smtClean="0"/>
              <a:t>testo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1"/>
            <a:r>
              <a:rPr lang="en-GB" dirty="0" smtClean="0"/>
              <a:t>Secondo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2"/>
            <a:r>
              <a:rPr lang="en-GB" dirty="0" err="1" smtClean="0"/>
              <a:t>Terzo</a:t>
            </a:r>
            <a:r>
              <a:rPr lang="en-GB" dirty="0" smtClean="0"/>
              <a:t>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3"/>
            <a:r>
              <a:rPr lang="en-GB" dirty="0" smtClean="0"/>
              <a:t>Quarto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4"/>
            <a:r>
              <a:rPr lang="en-GB" dirty="0" err="1" smtClean="0"/>
              <a:t>Quinto</a:t>
            </a:r>
            <a:r>
              <a:rPr lang="en-GB" dirty="0" smtClean="0"/>
              <a:t>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4"/>
            <a:r>
              <a:rPr lang="en-GB" dirty="0" smtClean="0"/>
              <a:t>Sesto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4"/>
            <a:r>
              <a:rPr lang="en-GB" dirty="0" err="1" smtClean="0"/>
              <a:t>Settimo</a:t>
            </a:r>
            <a:r>
              <a:rPr lang="en-GB" dirty="0" smtClean="0"/>
              <a:t>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4"/>
            <a:r>
              <a:rPr lang="en-GB" dirty="0" err="1" smtClean="0"/>
              <a:t>Ottavo</a:t>
            </a:r>
            <a:r>
              <a:rPr lang="en-GB" dirty="0" smtClean="0"/>
              <a:t>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  <a:p>
            <a:pPr lvl="4"/>
            <a:r>
              <a:rPr lang="en-GB" dirty="0" err="1" smtClean="0"/>
              <a:t>Nono</a:t>
            </a:r>
            <a:r>
              <a:rPr lang="en-GB" dirty="0" smtClean="0"/>
              <a:t> </a:t>
            </a:r>
            <a:r>
              <a:rPr lang="en-GB" dirty="0" err="1" smtClean="0"/>
              <a:t>livello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endParaRPr lang="en-GB" dirty="0" smtClean="0"/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>
              <a:ea typeface="ＭＳ Ｐゴシック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02388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0070C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67D02CD-550A-48C8-9D0D-4F9E1441269D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7" r:id="rId2"/>
    <p:sldLayoutId id="2147483869" r:id="rId3"/>
    <p:sldLayoutId id="2147483870" r:id="rId4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itchFamily="34" charset="0"/>
          <a:ea typeface="ＭＳ Ｐゴシック"/>
          <a:cs typeface="ＭＳ Ｐゴシック"/>
        </a:defRPr>
      </a:lvl9pPr>
    </p:titleStyle>
    <p:bodyStyle>
      <a:lvl1pPr marL="341313" indent="-341313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02091" y="2545220"/>
            <a:ext cx="6858000" cy="861771"/>
          </a:xfrm>
          <a:solidFill>
            <a:srgbClr val="00B0F0"/>
          </a:solidFill>
        </p:spPr>
        <p:txBody>
          <a:bodyPr/>
          <a:lstStyle/>
          <a:p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Cagliari 12 maggio 2017</a:t>
            </a:r>
          </a:p>
          <a:p>
            <a:r>
              <a:rPr lang="it-IT" sz="21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CABINA </a:t>
            </a:r>
            <a:r>
              <a:rPr lang="it-IT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REGIA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06129" y="202252"/>
            <a:ext cx="828523" cy="92561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229477"/>
            <a:ext cx="1326931" cy="945034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97433" y="188640"/>
            <a:ext cx="1669991" cy="932088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41104" y="285173"/>
            <a:ext cx="1624683" cy="686121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395536" y="1336367"/>
            <a:ext cx="8316532" cy="793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825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ASSESSORADU DE SU TRABALLU, FORMATZIONE PROFESSIONALE, COOPERATZIONE E SEGURÀNTZIA SOTZIALE</a:t>
            </a:r>
            <a:endParaRPr lang="it-IT" sz="825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825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ASSESSORATO DEL LAVORO, FORMAZIONE PROFESSIONALE, COOPERAZIONE E SICUREZZA SOCIALE</a:t>
            </a:r>
            <a:endParaRPr lang="it-IT" sz="825" dirty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>
              <a:lnSpc>
                <a:spcPts val="750"/>
              </a:lnSpc>
              <a:spcBef>
                <a:spcPts val="638"/>
              </a:spcBef>
              <a:spcAft>
                <a:spcPts val="0"/>
              </a:spcAft>
            </a:pPr>
            <a:r>
              <a:rPr lang="it-IT" sz="825" dirty="0">
                <a:ea typeface="Times New Roman" panose="02020603050405020304" pitchFamily="18" charset="0"/>
                <a:cs typeface="Cambria" panose="02040503050406030204" pitchFamily="18" charset="0"/>
              </a:rPr>
              <a:t>Direzione Generale</a:t>
            </a:r>
            <a:endParaRPr lang="it-IT" sz="825" dirty="0">
              <a:latin typeface="Futura Std Book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 algn="ctr">
              <a:lnSpc>
                <a:spcPts val="750"/>
              </a:lnSpc>
              <a:spcBef>
                <a:spcPts val="300"/>
              </a:spcBef>
              <a:spcAft>
                <a:spcPts val="0"/>
              </a:spcAft>
            </a:pPr>
            <a:r>
              <a:rPr lang="it-IT" sz="825" dirty="0">
                <a:ea typeface="Times New Roman" panose="02020603050405020304" pitchFamily="18" charset="0"/>
                <a:cs typeface="Cambria" panose="02040503050406030204" pitchFamily="18" charset="0"/>
              </a:rPr>
              <a:t>Servizio Formazione</a:t>
            </a:r>
            <a:endParaRPr lang="it-IT" sz="825" dirty="0">
              <a:latin typeface="Futura Std Book"/>
              <a:ea typeface="Times New Roman" panose="02020603050405020304" pitchFamily="18" charset="0"/>
              <a:cs typeface="Cambria" panose="02040503050406030204" pitchFamily="18" charset="0"/>
            </a:endParaRPr>
          </a:p>
        </p:txBody>
      </p:sp>
      <p:sp>
        <p:nvSpPr>
          <p:cNvPr id="14" name="Sottotitolo 2"/>
          <p:cNvSpPr txBox="1">
            <a:spLocks/>
          </p:cNvSpPr>
          <p:nvPr/>
        </p:nvSpPr>
        <p:spPr>
          <a:xfrm>
            <a:off x="1302090" y="3822037"/>
            <a:ext cx="6858001" cy="1113112"/>
          </a:xfrm>
          <a:prstGeom prst="rect">
            <a:avLst/>
          </a:prstGeom>
          <a:solidFill>
            <a:schemeClr val="bg2"/>
          </a:solidFill>
          <a:ln>
            <a:solidFill>
              <a:schemeClr val="accent3"/>
            </a:solidFill>
          </a:ln>
        </p:spPr>
        <p:txBody>
          <a:bodyPr vert="horz" lIns="68580" tIns="34290" rIns="68580" bIns="3429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Avviso POR Sardegna FSE 2004-2020 </a:t>
            </a:r>
            <a:r>
              <a:rPr lang="it-IT" sz="18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“Aiuti </a:t>
            </a:r>
            <a:r>
              <a:rPr lang="it-IT" sz="18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</a:t>
            </a:r>
            <a:r>
              <a:rPr lang="it-IT" sz="1800" b="1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Minimis</a:t>
            </a:r>
            <a:r>
              <a:rPr lang="it-IT" sz="18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per il rafforzamento delle funzioni di ricerca e sviluppo delle Agenzie formative nella prospettiva della progressiva qualificazione dell’offerta </a:t>
            </a:r>
            <a:r>
              <a:rPr lang="it-IT" sz="18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formativa”</a:t>
            </a:r>
            <a:endParaRPr lang="it-IT" sz="18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619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835696" y="981308"/>
            <a:ext cx="69847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rgbClr val="FF0000"/>
                </a:solidFill>
              </a:rPr>
              <a:t>QNQR _</a:t>
            </a: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i="1" dirty="0">
                <a:solidFill>
                  <a:srgbClr val="FF0000"/>
                </a:solidFill>
              </a:rPr>
              <a:t>aggiornamento lavori </a:t>
            </a:r>
            <a:r>
              <a:rPr lang="it-IT" sz="2400" i="1" dirty="0" smtClean="0">
                <a:solidFill>
                  <a:srgbClr val="FF0000"/>
                </a:solidFill>
              </a:rPr>
              <a:t>correlazione </a:t>
            </a:r>
            <a:r>
              <a:rPr lang="it-IT" sz="2400" i="1" dirty="0">
                <a:solidFill>
                  <a:srgbClr val="FF0000"/>
                </a:solidFill>
              </a:rPr>
              <a:t>costituzione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726172"/>
              </p:ext>
            </p:extLst>
          </p:nvPr>
        </p:nvGraphicFramePr>
        <p:xfrm>
          <a:off x="617076" y="1504528"/>
          <a:ext cx="8084400" cy="4074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2200"/>
                <a:gridCol w="4042200"/>
              </a:tblGrid>
              <a:tr h="355816">
                <a:tc gridSpan="2">
                  <a:txBody>
                    <a:bodyPr/>
                    <a:lstStyle/>
                    <a:p>
                      <a:r>
                        <a:rPr lang="it-IT" dirty="0" smtClean="0"/>
                        <a:t>Settori Economico – Produttivi</a:t>
                      </a:r>
                      <a:r>
                        <a:rPr lang="it-IT" baseline="0" dirty="0" smtClean="0"/>
                        <a:t>  (SEP )                                 n. 23 + 1 </a:t>
                      </a:r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34576"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SEP01 Agricoltura, silvicoltura e pesca 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SEP13 Servizi di informatica</a:t>
                      </a:r>
                    </a:p>
                  </a:txBody>
                  <a:tcPr/>
                </a:tc>
              </a:tr>
              <a:tr h="252036"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SEP02 Produzioni alimentari </a:t>
                      </a:r>
                      <a:endParaRPr lang="it-IT" sz="1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SEP14 </a:t>
                      </a:r>
                      <a:r>
                        <a:rPr lang="it-IT" sz="1200" b="1" dirty="0" err="1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Telecomunicaz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. e poste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52036"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SEP03 Chimica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SEP15 Servizi culturali e di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spettacolo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13579"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SEP04 Estrazione gas, petrolio, carbone, minerali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e lavorazione pietre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SEP16 Servizi di distribuzione</a:t>
                      </a:r>
                      <a:r>
                        <a:rPr lang="it-IT" sz="1200" b="1" kern="120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commerciale</a:t>
                      </a:r>
                    </a:p>
                  </a:txBody>
                  <a:tcPr/>
                </a:tc>
              </a:tr>
              <a:tr h="252036"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SEP05 Vetro, ceramica e materiali da costruzione </a:t>
                      </a:r>
                      <a:endParaRPr lang="it-IT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SEP17 Trasporti e logistica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520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SEP06 Legno e arredo SEP18 Servizi finanziari e assicurativi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SEP18 Servizi finanziari e assicurativi</a:t>
                      </a:r>
                      <a:endParaRPr lang="it-IT" sz="1200" b="1" kern="12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20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SEP07 Carta e cartotecnica </a:t>
                      </a:r>
                      <a:endParaRPr lang="it-IT" sz="1200" b="1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SEP19 Servizi turistici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520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SEP08 Tessile, abbigliamento, calzaturiero </a:t>
                      </a:r>
                      <a:endParaRPr lang="it-IT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SEP20 Servizi di attività ricreative e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sistema moda sportive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52036">
                <a:tc>
                  <a:txBody>
                    <a:bodyPr/>
                    <a:lstStyle/>
                    <a:p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SEP09 Meccanica; produzione macchine;</a:t>
                      </a:r>
                      <a:r>
                        <a:rPr lang="it-IT" sz="1200" b="1" kern="120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impiantistica</a:t>
                      </a:r>
                      <a:endParaRPr lang="it-IT" sz="1200" b="1" kern="12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SEP21 Servizi socio‐sanitari</a:t>
                      </a:r>
                      <a:endParaRPr lang="it-IT" sz="1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520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SEP10 Edilizia </a:t>
                      </a:r>
                      <a:endParaRPr lang="it-IT" sz="1200" b="1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SEP22 Servizi di educazione, formazione e lavoro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09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SEP11 Servizi di public utilities </a:t>
                      </a:r>
                      <a:endParaRPr lang="it-IT" sz="1200" b="1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SEP23 Servizi alla persona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135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SEP12 Stampa ed editoria</a:t>
                      </a:r>
                      <a:endParaRPr lang="it-IT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SEP24 Area comune</a:t>
                      </a:r>
                      <a:endParaRPr lang="it-IT" sz="1200" b="1" kern="12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1" name="Angolo ripiegato 10"/>
          <p:cNvSpPr/>
          <p:nvPr/>
        </p:nvSpPr>
        <p:spPr>
          <a:xfrm>
            <a:off x="1331640" y="5997633"/>
            <a:ext cx="7208601" cy="312212"/>
          </a:xfrm>
          <a:prstGeom prst="foldedCorner">
            <a:avLst/>
          </a:prstGeom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sz="1100" dirty="0" smtClean="0">
                <a:solidFill>
                  <a:srgbClr val="C00000"/>
                </a:solidFill>
                <a:latin typeface="+mn-lt"/>
              </a:rPr>
              <a:t>Ad oggi il lavoro è stato fatto per i settori in giallo</a:t>
            </a:r>
          </a:p>
        </p:txBody>
      </p:sp>
    </p:spTree>
    <p:extLst>
      <p:ext uri="{BB962C8B-B14F-4D97-AF65-F5344CB8AC3E}">
        <p14:creationId xmlns:p14="http://schemas.microsoft.com/office/powerpoint/2010/main" val="133357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11560" y="981308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rgbClr val="FF0000"/>
                </a:solidFill>
              </a:rPr>
              <a:t>QNQR _</a:t>
            </a: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400" i="1" dirty="0">
                <a:solidFill>
                  <a:srgbClr val="FF0000"/>
                </a:solidFill>
              </a:rPr>
              <a:t>aggiornamento lavori </a:t>
            </a:r>
            <a:r>
              <a:rPr lang="it-IT" sz="2400" i="1" dirty="0" smtClean="0">
                <a:solidFill>
                  <a:srgbClr val="FF0000"/>
                </a:solidFill>
              </a:rPr>
              <a:t>correlazione </a:t>
            </a:r>
            <a:r>
              <a:rPr lang="it-IT" sz="2400" i="1" dirty="0">
                <a:solidFill>
                  <a:srgbClr val="FF0000"/>
                </a:solidFill>
              </a:rPr>
              <a:t>costituzione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11560" y="2199095"/>
            <a:ext cx="76324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FF0000"/>
                </a:solidFill>
              </a:rPr>
              <a:t>Giugno 2017 </a:t>
            </a:r>
            <a:r>
              <a:rPr lang="it-IT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it-IT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prosegue il lavoro di affinamento/correlazione </a:t>
            </a:r>
          </a:p>
          <a:p>
            <a:pPr algn="just"/>
            <a:r>
              <a:rPr lang="it-IT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alla luce dei nuovi risultati attesi che verranno elaborati per i SEP </a:t>
            </a:r>
          </a:p>
          <a:p>
            <a:r>
              <a:rPr lang="it-IT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non ancora correlati (</a:t>
            </a:r>
            <a:r>
              <a:rPr lang="it-IT" sz="2000" i="1" dirty="0" smtClean="0">
                <a:solidFill>
                  <a:schemeClr val="tx1"/>
                </a:solidFill>
                <a:sym typeface="Wingdings" panose="05000000000000000000" pitchFamily="2" charset="2"/>
              </a:rPr>
              <a:t>vedi in tabella i SEP rossi</a:t>
            </a:r>
            <a:r>
              <a:rPr lang="it-IT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  <a:endParaRPr lang="it-IT" sz="2000" dirty="0">
              <a:solidFill>
                <a:srgbClr val="FF000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11560" y="4005064"/>
            <a:ext cx="786343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>
                <a:solidFill>
                  <a:srgbClr val="FF0000"/>
                </a:solidFill>
              </a:rPr>
              <a:t>Da </a:t>
            </a:r>
            <a:r>
              <a:rPr lang="it-IT" sz="2000" dirty="0" smtClean="0">
                <a:solidFill>
                  <a:srgbClr val="FF0000"/>
                </a:solidFill>
              </a:rPr>
              <a:t>Luglio </a:t>
            </a:r>
            <a:r>
              <a:rPr lang="it-IT" sz="2000" dirty="0">
                <a:solidFill>
                  <a:srgbClr val="FF0000"/>
                </a:solidFill>
              </a:rPr>
              <a:t>a </a:t>
            </a:r>
            <a:r>
              <a:rPr lang="it-IT" sz="2000" dirty="0" smtClean="0">
                <a:solidFill>
                  <a:srgbClr val="FF0000"/>
                </a:solidFill>
              </a:rPr>
              <a:t>Settembre </a:t>
            </a:r>
            <a:r>
              <a:rPr lang="it-IT" sz="2000" dirty="0">
                <a:solidFill>
                  <a:srgbClr val="FF0000"/>
                </a:solidFill>
              </a:rPr>
              <a:t>2017 </a:t>
            </a:r>
            <a:r>
              <a:rPr lang="it-IT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it-IT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finestra temporale durante la quale le Regioni potranno importare dai rispettivi Repertori nuove qualificazioni regionali su tutti i SEP del QNQR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83568" y="1383268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ORDINE DEL GIORNO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33264" y="1916832"/>
            <a:ext cx="7655973" cy="452431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indent="-342900"/>
            <a:endParaRPr lang="it-IT" sz="1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marL="342900" indent="-342900" algn="just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Ri-programmazione della tempistica relativa alle linee di attività prevista dall’avviso alla luce dello stato dell’arte dei lavori e al fine di procedere in coerenza con le altre iniziative dell’Assessorato, che si intersecano con le azioni del presente avviso: analisi dei fabbisogni e linea 1 di Green &amp; </a:t>
            </a:r>
            <a:r>
              <a:rPr lang="it-IT" sz="1800" dirty="0" err="1" smtClean="0">
                <a:solidFill>
                  <a:srgbClr val="0070C0"/>
                </a:solidFill>
              </a:rPr>
              <a:t>Blue</a:t>
            </a:r>
            <a:r>
              <a:rPr lang="it-IT" sz="1800" dirty="0" smtClean="0">
                <a:solidFill>
                  <a:srgbClr val="0070C0"/>
                </a:solidFill>
              </a:rPr>
              <a:t> Economy </a:t>
            </a:r>
          </a:p>
          <a:p>
            <a:pPr marL="342900" indent="-342900">
              <a:buAutoNum type="arabicPeriod"/>
            </a:pPr>
            <a:endParaRPr lang="it-IT" sz="1800" dirty="0" smtClean="0">
              <a:solidFill>
                <a:srgbClr val="0070C0"/>
              </a:solidFill>
            </a:endParaRPr>
          </a:p>
          <a:p>
            <a:pPr marL="342900" indent="-342900" algn="just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Sintesi delle considerazioni emerse dalla lettura dei report relativi alla prima linea di attività e condivisione di elementi metodologici e punti chiave guida per le prossime azioni previste</a:t>
            </a:r>
          </a:p>
          <a:p>
            <a:pPr marL="342900" indent="-342900">
              <a:buAutoNum type="arabicPeriod"/>
            </a:pPr>
            <a:endParaRPr lang="it-IT" sz="1800" dirty="0" smtClean="0">
              <a:solidFill>
                <a:srgbClr val="0070C0"/>
              </a:solidFill>
            </a:endParaRPr>
          </a:p>
          <a:p>
            <a:pPr marL="342900" indent="-342900" algn="just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Illustrazione dello stato dell’arte relativo al lavoro di referenziazione/correlazione con il Quadro Nazionale delle Qualificazioni regionali.</a:t>
            </a:r>
          </a:p>
          <a:p>
            <a:pPr marL="342900" indent="-342900">
              <a:buAutoNum type="arabicPeriod"/>
            </a:pPr>
            <a:endParaRPr lang="it-IT" sz="1800" dirty="0" smtClean="0">
              <a:solidFill>
                <a:srgbClr val="0070C0"/>
              </a:solidFill>
            </a:endParaRPr>
          </a:p>
          <a:p>
            <a:pPr marL="342900" indent="-342900" algn="just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Varie </a:t>
            </a:r>
            <a:r>
              <a:rPr lang="it-IT" sz="1800" dirty="0">
                <a:solidFill>
                  <a:srgbClr val="0070C0"/>
                </a:solidFill>
              </a:rPr>
              <a:t>ed </a:t>
            </a:r>
            <a:r>
              <a:rPr lang="it-IT" sz="1800" dirty="0" smtClean="0">
                <a:solidFill>
                  <a:srgbClr val="0070C0"/>
                </a:solidFill>
              </a:rPr>
              <a:t>eventuali</a:t>
            </a:r>
            <a:endParaRPr lang="it-IT" sz="1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78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755572" y="1029217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OUTPUT E TEMPISTICA – REVISIONE 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02868"/>
              </p:ext>
            </p:extLst>
          </p:nvPr>
        </p:nvGraphicFramePr>
        <p:xfrm>
          <a:off x="107504" y="1412776"/>
          <a:ext cx="8922370" cy="5344586"/>
        </p:xfrm>
        <a:graphic>
          <a:graphicData uri="http://schemas.openxmlformats.org/drawingml/2006/table">
            <a:tbl>
              <a:tblPr firstRow="1" firstCol="1" bandRow="1"/>
              <a:tblGrid>
                <a:gridCol w="2016224"/>
                <a:gridCol w="504056"/>
                <a:gridCol w="432048"/>
                <a:gridCol w="429428"/>
                <a:gridCol w="563626"/>
                <a:gridCol w="563626"/>
                <a:gridCol w="563626"/>
                <a:gridCol w="322073"/>
                <a:gridCol w="322073"/>
                <a:gridCol w="483108"/>
                <a:gridCol w="483108"/>
                <a:gridCol w="241554"/>
                <a:gridCol w="241554"/>
                <a:gridCol w="402591"/>
                <a:gridCol w="236760"/>
                <a:gridCol w="236760"/>
                <a:gridCol w="477569"/>
                <a:gridCol w="402586"/>
              </a:tblGrid>
              <a:tr h="425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ott-16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nov-16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dic-16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mag-17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giu-17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lug-17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ago-17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set-17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ott-17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nov-17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98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Avvio delle attività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9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di analisi </a:t>
                      </a: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</a:t>
                      </a:r>
                      <a:r>
                        <a:rPr lang="it-IT" sz="12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RRPQ (OUTPUT PRIMA FASE)</a:t>
                      </a:r>
                      <a:endParaRPr lang="it-IT" sz="1200" b="1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1^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RENDICONTAZIONE</a:t>
                      </a:r>
                      <a:endParaRPr lang="it-IT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intermedio relativo alla </a:t>
                      </a: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progettazione</a:t>
                      </a:r>
                      <a:r>
                        <a:rPr lang="it-IT" sz="1200" b="1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it-IT" sz="12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attuazione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 attività mirate di animazione del tessuto imprenditoriale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regionale 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2^ RENDICONTAZIONE </a:t>
                      </a:r>
                      <a:endParaRPr lang="it-IT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finale contenente le schede dei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profili (OUTPUT SECONDA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FASE)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3^ RENDICONTAZIONE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contenente la tabella di correlazione tra Profili regionali e standard nazionali con annesso foglio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elettronico (OUTPUT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TERZA FASE)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7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finale della Linea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Verbali </a:t>
                      </a:r>
                      <a:r>
                        <a:rPr lang="it-IT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 resoconto dei laboratori entro una settimana dalla </a:t>
                      </a: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realizzazione (OUTPUT</a:t>
                      </a:r>
                      <a:r>
                        <a:rPr lang="it-IT" sz="1200" b="1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QUARTA FASE)</a:t>
                      </a:r>
                      <a:endParaRPr lang="it-IT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8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RENDICONTAZIONE FINALE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27" marR="3152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Freccia a destra 3"/>
          <p:cNvSpPr/>
          <p:nvPr/>
        </p:nvSpPr>
        <p:spPr>
          <a:xfrm>
            <a:off x="6732240" y="2924944"/>
            <a:ext cx="792088" cy="216024"/>
          </a:xfrm>
          <a:prstGeom prst="rightArrow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6732240" y="2881129"/>
            <a:ext cx="648072" cy="519678"/>
          </a:xfrm>
          <a:prstGeom prst="rightArrow">
            <a:avLst/>
          </a:prstGeom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Freccia a sinistra 6"/>
          <p:cNvSpPr/>
          <p:nvPr/>
        </p:nvSpPr>
        <p:spPr>
          <a:xfrm rot="20169292">
            <a:off x="6578566" y="2656834"/>
            <a:ext cx="1289914" cy="580817"/>
          </a:xfrm>
          <a:prstGeom prst="leftArrow">
            <a:avLst/>
          </a:prstGeom>
          <a:solidFill>
            <a:schemeClr val="lt1"/>
          </a:solidFill>
          <a:ln w="50800">
            <a:solidFill>
              <a:schemeClr val="accent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sz="1300" b="1" dirty="0" smtClean="0">
                <a:solidFill>
                  <a:srgbClr val="FF0000"/>
                </a:solidFill>
                <a:latin typeface="+mn-lt"/>
              </a:rPr>
              <a:t>30/06/2017</a:t>
            </a:r>
          </a:p>
        </p:txBody>
      </p:sp>
      <p:sp>
        <p:nvSpPr>
          <p:cNvPr id="8" name="Freccia a sinistra 7"/>
          <p:cNvSpPr/>
          <p:nvPr/>
        </p:nvSpPr>
        <p:spPr>
          <a:xfrm rot="20169292">
            <a:off x="7736207" y="3646460"/>
            <a:ext cx="1160736" cy="580817"/>
          </a:xfrm>
          <a:prstGeom prst="leftArrow">
            <a:avLst/>
          </a:prstGeom>
          <a:solidFill>
            <a:schemeClr val="lt1"/>
          </a:solidFill>
          <a:ln w="50800">
            <a:solidFill>
              <a:schemeClr val="accent1"/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sz="1300" b="1" dirty="0" smtClean="0">
                <a:solidFill>
                  <a:srgbClr val="FF0000"/>
                </a:solidFill>
                <a:latin typeface="+mn-lt"/>
              </a:rPr>
              <a:t>15/09/2017</a:t>
            </a:r>
          </a:p>
        </p:txBody>
      </p:sp>
    </p:spTree>
    <p:extLst>
      <p:ext uri="{BB962C8B-B14F-4D97-AF65-F5344CB8AC3E}">
        <p14:creationId xmlns:p14="http://schemas.microsoft.com/office/powerpoint/2010/main" val="31428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83568" y="121920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OUTPUT E TEMPISTICA  - NUOVA PROGRAMMAZIONE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21585" y="1600200"/>
            <a:ext cx="7839575" cy="58477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Le attività programmate dovranno concludersi entro 12 mesi </a:t>
            </a:r>
            <a:r>
              <a:rPr lang="it-IT" sz="16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dall’avvio.</a:t>
            </a:r>
            <a:endParaRPr lang="it-IT" sz="16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algn="just"/>
            <a:endParaRPr lang="it-IT" sz="1600" b="1" dirty="0" smtClean="0">
              <a:solidFill>
                <a:srgbClr val="0000FF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21585" y="2276872"/>
            <a:ext cx="7877701" cy="4147720"/>
            <a:chOff x="539026" y="1794302"/>
            <a:chExt cx="7877701" cy="4147720"/>
          </a:xfrm>
        </p:grpSpPr>
        <p:sp>
          <p:nvSpPr>
            <p:cNvPr id="6" name="CasellaDiTesto 4"/>
            <p:cNvSpPr txBox="1"/>
            <p:nvPr/>
          </p:nvSpPr>
          <p:spPr>
            <a:xfrm>
              <a:off x="2628057" y="2768999"/>
              <a:ext cx="5750818" cy="323165"/>
            </a:xfrm>
            <a:prstGeom prst="rect">
              <a:avLst/>
            </a:prstGeom>
            <a:solidFill>
              <a:schemeClr val="accent4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it-IT" sz="1500" dirty="0" smtClean="0">
                  <a:solidFill>
                    <a:srgbClr val="1F497D"/>
                  </a:solidFill>
                </a:rPr>
                <a:t>Report </a:t>
              </a:r>
              <a:r>
                <a:rPr lang="it-IT" sz="1500" dirty="0">
                  <a:solidFill>
                    <a:srgbClr val="1F497D"/>
                  </a:solidFill>
                </a:rPr>
                <a:t>di analisi del Repertorio regionale</a:t>
              </a:r>
            </a:p>
          </p:txBody>
        </p:sp>
        <p:sp>
          <p:nvSpPr>
            <p:cNvPr id="7" name="CasellaDiTesto 5"/>
            <p:cNvSpPr txBox="1"/>
            <p:nvPr/>
          </p:nvSpPr>
          <p:spPr>
            <a:xfrm>
              <a:off x="2646193" y="2295861"/>
              <a:ext cx="5750818" cy="323165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it-IT" sz="1500" dirty="0" smtClean="0">
                  <a:solidFill>
                    <a:srgbClr val="1F497D"/>
                  </a:solidFill>
                </a:rPr>
                <a:t>Avvio delle attività</a:t>
              </a:r>
            </a:p>
          </p:txBody>
        </p:sp>
        <p:sp>
          <p:nvSpPr>
            <p:cNvPr id="8" name="CasellaDiTesto 9"/>
            <p:cNvSpPr txBox="1"/>
            <p:nvPr/>
          </p:nvSpPr>
          <p:spPr>
            <a:xfrm>
              <a:off x="2619349" y="3948444"/>
              <a:ext cx="5774374" cy="3231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it-IT" sz="1500" dirty="0">
                  <a:solidFill>
                    <a:srgbClr val="1F497D"/>
                  </a:solidFill>
                </a:rPr>
                <a:t>Report finale contenente le schede dei </a:t>
              </a:r>
              <a:r>
                <a:rPr lang="it-IT" sz="1500" dirty="0" smtClean="0">
                  <a:solidFill>
                    <a:srgbClr val="1F497D"/>
                  </a:solidFill>
                </a:rPr>
                <a:t>profili</a:t>
              </a:r>
              <a:endParaRPr lang="it-IT" sz="1500" dirty="0">
                <a:solidFill>
                  <a:srgbClr val="1F497D"/>
                </a:solidFill>
              </a:endParaRPr>
            </a:p>
          </p:txBody>
        </p:sp>
        <p:sp>
          <p:nvSpPr>
            <p:cNvPr id="9" name="CasellaDiTesto 10"/>
            <p:cNvSpPr txBox="1"/>
            <p:nvPr/>
          </p:nvSpPr>
          <p:spPr>
            <a:xfrm>
              <a:off x="2619349" y="3234210"/>
              <a:ext cx="5750818" cy="55399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it-IT" sz="1500" dirty="0">
                  <a:solidFill>
                    <a:srgbClr val="1F497D"/>
                  </a:solidFill>
                </a:rPr>
                <a:t>Report intermedio relativo alla </a:t>
              </a:r>
              <a:r>
                <a:rPr lang="it-IT" sz="1500" dirty="0" smtClean="0">
                  <a:solidFill>
                    <a:srgbClr val="1F497D"/>
                  </a:solidFill>
                </a:rPr>
                <a:t>progettazione e attuazione </a:t>
              </a:r>
              <a:r>
                <a:rPr lang="it-IT" sz="1500" dirty="0">
                  <a:solidFill>
                    <a:srgbClr val="1F497D"/>
                  </a:solidFill>
                </a:rPr>
                <a:t>di attività mirate di animazione del tessuto imprenditoriale regionale</a:t>
              </a:r>
            </a:p>
          </p:txBody>
        </p:sp>
        <p:sp>
          <p:nvSpPr>
            <p:cNvPr id="10" name="Rettangolo 19"/>
            <p:cNvSpPr/>
            <p:nvPr/>
          </p:nvSpPr>
          <p:spPr bwMode="auto">
            <a:xfrm>
              <a:off x="572144" y="2276872"/>
              <a:ext cx="1897116" cy="342154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r>
                <a:rPr kumimoji="0" lang="it-IT" sz="12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Arial" pitchFamily="34" charset="0"/>
                  <a:ea typeface="ＭＳ Ｐゴシック"/>
                  <a:cs typeface="ＭＳ Ｐゴシック"/>
                </a:rPr>
                <a:t>OTTOBRE 2016</a:t>
              </a:r>
            </a:p>
          </p:txBody>
        </p:sp>
        <p:sp>
          <p:nvSpPr>
            <p:cNvPr id="11" name="Rettangolo 20"/>
            <p:cNvSpPr/>
            <p:nvPr/>
          </p:nvSpPr>
          <p:spPr bwMode="auto">
            <a:xfrm>
              <a:off x="570343" y="2753210"/>
              <a:ext cx="1899496" cy="338954"/>
            </a:xfrm>
            <a:prstGeom prst="rect">
              <a:avLst/>
            </a:prstGeom>
            <a:solidFill>
              <a:schemeClr val="accent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r>
                <a:rPr lang="it-IT" sz="1200" b="1" dirty="0" smtClean="0">
                  <a:solidFill>
                    <a:srgbClr val="1F497D"/>
                  </a:solidFill>
                  <a:ea typeface="ＭＳ Ｐゴシック"/>
                  <a:cs typeface="ＭＳ Ｐゴシック"/>
                </a:rPr>
                <a:t>ENTRO 31 MARZO 2017</a:t>
              </a:r>
              <a:endParaRPr lang="it-IT" sz="1200" b="1" dirty="0">
                <a:solidFill>
                  <a:srgbClr val="1F497D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" name="Rettangolo 23"/>
            <p:cNvSpPr/>
            <p:nvPr/>
          </p:nvSpPr>
          <p:spPr bwMode="auto">
            <a:xfrm>
              <a:off x="539026" y="3240997"/>
              <a:ext cx="1898174" cy="6415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r>
                <a:rPr lang="it-IT" sz="1200" b="1" dirty="0" smtClean="0">
                  <a:solidFill>
                    <a:srgbClr val="1F497D"/>
                  </a:solidFill>
                  <a:ea typeface="ＭＳ Ｐゴシック"/>
                  <a:cs typeface="ＭＳ Ｐゴシック"/>
                </a:rPr>
                <a:t>ENTRO 30 GIUGNO 2017</a:t>
              </a:r>
            </a:p>
          </p:txBody>
        </p:sp>
        <p:sp>
          <p:nvSpPr>
            <p:cNvPr id="14" name="Rettangolo 24"/>
            <p:cNvSpPr/>
            <p:nvPr/>
          </p:nvSpPr>
          <p:spPr bwMode="auto">
            <a:xfrm>
              <a:off x="539026" y="3954542"/>
              <a:ext cx="1904316" cy="50405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 cmpd="sng" algn="ctr">
              <a:solidFill>
                <a:schemeClr val="accent2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buClr>
                  <a:srgbClr val="000000"/>
                </a:buClr>
                <a:buSzPct val="100000"/>
              </a:pPr>
              <a:r>
                <a:rPr lang="it-IT" sz="1200" b="1" dirty="0" smtClean="0">
                  <a:solidFill>
                    <a:srgbClr val="1F497D"/>
                  </a:solidFill>
                  <a:ea typeface="ＭＳ Ｐゴシック"/>
                </a:rPr>
                <a:t>ENTRO 15 SETTEMBRE 2017</a:t>
              </a:r>
              <a:endParaRPr lang="it-IT" sz="1200" b="1" dirty="0">
                <a:solidFill>
                  <a:srgbClr val="1F497D"/>
                </a:solidFill>
                <a:ea typeface="ＭＳ Ｐゴシック"/>
              </a:endParaRPr>
            </a:p>
          </p:txBody>
        </p:sp>
        <p:sp>
          <p:nvSpPr>
            <p:cNvPr id="15" name="CasellaDiTesto 18"/>
            <p:cNvSpPr txBox="1"/>
            <p:nvPr/>
          </p:nvSpPr>
          <p:spPr>
            <a:xfrm>
              <a:off x="2619349" y="1794302"/>
              <a:ext cx="5750818" cy="338554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F49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en-GB"/>
              </a:defPPr>
              <a:lvl1pPr marL="0" marR="0" indent="0" algn="ctr" eaLnBrk="1" latinLnBrk="0" hangingPunct="1">
                <a:lnSpc>
                  <a:spcPct val="100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  <a:defRPr kumimoji="0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ea typeface="ＭＳ Ｐゴシック"/>
                  <a:cs typeface="ＭＳ Ｐゴシック"/>
                </a:defRPr>
              </a:lvl1pPr>
            </a:lstStyle>
            <a:p>
              <a:r>
                <a:rPr lang="it-IT" dirty="0">
                  <a:solidFill>
                    <a:srgbClr val="1F497D"/>
                  </a:solidFill>
                </a:rPr>
                <a:t>Azioni previste </a:t>
              </a:r>
            </a:p>
          </p:txBody>
        </p:sp>
        <p:sp>
          <p:nvSpPr>
            <p:cNvPr id="16" name="Rettangolo 21"/>
            <p:cNvSpPr/>
            <p:nvPr/>
          </p:nvSpPr>
          <p:spPr bwMode="auto">
            <a:xfrm>
              <a:off x="601009" y="1794302"/>
              <a:ext cx="1890862" cy="338554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F497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r>
                <a:rPr kumimoji="0" lang="it-IT" sz="16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Arial" pitchFamily="34" charset="0"/>
                  <a:ea typeface="ＭＳ Ｐゴシック"/>
                  <a:cs typeface="ＭＳ Ｐゴシック"/>
                </a:rPr>
                <a:t>Tempistiche</a:t>
              </a:r>
            </a:p>
          </p:txBody>
        </p:sp>
        <p:sp>
          <p:nvSpPr>
            <p:cNvPr id="17" name="CasellaDiTesto 9"/>
            <p:cNvSpPr txBox="1"/>
            <p:nvPr/>
          </p:nvSpPr>
          <p:spPr>
            <a:xfrm>
              <a:off x="2632059" y="4437112"/>
              <a:ext cx="5774374" cy="5539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it-IT" sz="1500" dirty="0" smtClean="0">
                  <a:solidFill>
                    <a:srgbClr val="1F497D"/>
                  </a:solidFill>
                </a:rPr>
                <a:t>Report </a:t>
              </a:r>
              <a:r>
                <a:rPr lang="it-IT" sz="1500" dirty="0">
                  <a:solidFill>
                    <a:srgbClr val="1F497D"/>
                  </a:solidFill>
                </a:rPr>
                <a:t>contenente la tabella di correlazione tra Profili regionali e standard nazionali </a:t>
              </a:r>
              <a:r>
                <a:rPr lang="it-IT" sz="1500" dirty="0" smtClean="0">
                  <a:solidFill>
                    <a:srgbClr val="1F497D"/>
                  </a:solidFill>
                </a:rPr>
                <a:t>con annesso </a:t>
              </a:r>
              <a:r>
                <a:rPr lang="it-IT" sz="1500" dirty="0">
                  <a:solidFill>
                    <a:srgbClr val="1F497D"/>
                  </a:solidFill>
                </a:rPr>
                <a:t>foglio elettronico</a:t>
              </a:r>
            </a:p>
          </p:txBody>
        </p:sp>
        <p:sp>
          <p:nvSpPr>
            <p:cNvPr id="18" name="Rettangolo 24"/>
            <p:cNvSpPr/>
            <p:nvPr/>
          </p:nvSpPr>
          <p:spPr bwMode="auto">
            <a:xfrm>
              <a:off x="541209" y="4568284"/>
              <a:ext cx="1904316" cy="53838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buClr>
                  <a:srgbClr val="000000"/>
                </a:buClr>
                <a:buSzPct val="100000"/>
              </a:pPr>
              <a:r>
                <a:rPr lang="it-IT" sz="1200" b="1" dirty="0">
                  <a:solidFill>
                    <a:srgbClr val="1F497D"/>
                  </a:solidFill>
                  <a:ea typeface="ＭＳ Ｐゴシック"/>
                </a:rPr>
                <a:t>ENTRO </a:t>
              </a:r>
              <a:r>
                <a:rPr lang="it-IT" sz="1200" b="1" dirty="0" smtClean="0">
                  <a:solidFill>
                    <a:srgbClr val="1F497D"/>
                  </a:solidFill>
                  <a:ea typeface="ＭＳ Ｐゴシック"/>
                </a:rPr>
                <a:t>31 OTTOBRE </a:t>
              </a:r>
              <a:r>
                <a:rPr lang="it-IT" sz="1200" b="1" dirty="0">
                  <a:solidFill>
                    <a:srgbClr val="1F497D"/>
                  </a:solidFill>
                  <a:ea typeface="ＭＳ Ｐゴシック"/>
                </a:rPr>
                <a:t>2017</a:t>
              </a:r>
            </a:p>
          </p:txBody>
        </p:sp>
        <p:sp>
          <p:nvSpPr>
            <p:cNvPr id="19" name="CasellaDiTesto 9"/>
            <p:cNvSpPr txBox="1"/>
            <p:nvPr/>
          </p:nvSpPr>
          <p:spPr>
            <a:xfrm>
              <a:off x="2642353" y="5157192"/>
              <a:ext cx="5774374" cy="78483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it-IT" sz="1500" dirty="0">
                  <a:solidFill>
                    <a:srgbClr val="1F497D"/>
                  </a:solidFill>
                </a:rPr>
                <a:t>R</a:t>
              </a:r>
              <a:r>
                <a:rPr lang="it-IT" sz="1500" dirty="0" smtClean="0">
                  <a:solidFill>
                    <a:srgbClr val="1F497D"/>
                  </a:solidFill>
                </a:rPr>
                <a:t>eport </a:t>
              </a:r>
              <a:r>
                <a:rPr lang="it-IT" sz="1500" dirty="0">
                  <a:solidFill>
                    <a:srgbClr val="1F497D"/>
                  </a:solidFill>
                </a:rPr>
                <a:t>finale della Linea </a:t>
              </a:r>
              <a:r>
                <a:rPr lang="it-IT" sz="1500" dirty="0" smtClean="0">
                  <a:solidFill>
                    <a:srgbClr val="1F497D"/>
                  </a:solidFill>
                </a:rPr>
                <a:t>4.</a:t>
              </a:r>
            </a:p>
            <a:p>
              <a:pPr algn="just"/>
              <a:r>
                <a:rPr lang="it-IT" sz="1500" dirty="0">
                  <a:solidFill>
                    <a:srgbClr val="1F497D"/>
                  </a:solidFill>
                </a:rPr>
                <a:t>V</a:t>
              </a:r>
              <a:r>
                <a:rPr lang="it-IT" sz="1500" dirty="0" smtClean="0">
                  <a:solidFill>
                    <a:srgbClr val="1F497D"/>
                  </a:solidFill>
                </a:rPr>
                <a:t>erbali </a:t>
              </a:r>
              <a:r>
                <a:rPr lang="it-IT" sz="1500" dirty="0">
                  <a:solidFill>
                    <a:srgbClr val="1F497D"/>
                  </a:solidFill>
                </a:rPr>
                <a:t>di resoconto dei laboratori entro una settimana dalla realizzazione</a:t>
              </a:r>
            </a:p>
          </p:txBody>
        </p:sp>
        <p:sp>
          <p:nvSpPr>
            <p:cNvPr id="20" name="Rettangolo 24"/>
            <p:cNvSpPr/>
            <p:nvPr/>
          </p:nvSpPr>
          <p:spPr bwMode="auto">
            <a:xfrm>
              <a:off x="551554" y="5157192"/>
              <a:ext cx="1904316" cy="78483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accent2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buClr>
                  <a:srgbClr val="000000"/>
                </a:buClr>
                <a:buSzPct val="100000"/>
              </a:pPr>
              <a:r>
                <a:rPr lang="it-IT" sz="1200" b="1" dirty="0">
                  <a:solidFill>
                    <a:srgbClr val="1F497D"/>
                  </a:solidFill>
                  <a:ea typeface="ＭＳ Ｐゴシック"/>
                </a:rPr>
                <a:t>ENTRO </a:t>
              </a:r>
              <a:r>
                <a:rPr lang="it-IT" sz="1200" b="1" dirty="0" smtClean="0">
                  <a:solidFill>
                    <a:srgbClr val="1F497D"/>
                  </a:solidFill>
                  <a:ea typeface="ＭＳ Ｐゴシック"/>
                </a:rPr>
                <a:t>31 OTTOBRE </a:t>
              </a:r>
              <a:r>
                <a:rPr lang="it-IT" sz="1200" b="1" dirty="0">
                  <a:solidFill>
                    <a:srgbClr val="1F497D"/>
                  </a:solidFill>
                  <a:ea typeface="ＭＳ Ｐゴシック"/>
                </a:rPr>
                <a:t>2017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00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906846"/>
            <a:ext cx="1611876" cy="1345916"/>
          </a:xfrm>
          <a:prstGeom prst="rect">
            <a:avLst/>
          </a:prstGeom>
        </p:spPr>
      </p:pic>
      <p:sp>
        <p:nvSpPr>
          <p:cNvPr id="8" name="Rettangolo 3"/>
          <p:cNvSpPr/>
          <p:nvPr/>
        </p:nvSpPr>
        <p:spPr>
          <a:xfrm>
            <a:off x="683568" y="1588532"/>
            <a:ext cx="7823115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it-IT" sz="16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Progettazione</a:t>
            </a:r>
            <a:r>
              <a:rPr lang="it-IT" sz="1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it-IT" sz="16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e </a:t>
            </a:r>
            <a:r>
              <a:rPr lang="it-IT" sz="16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attuazione di attività mirate di </a:t>
            </a:r>
            <a:r>
              <a:rPr lang="it-IT" sz="1600" b="1" u="sng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informazione, diffusione e animazione </a:t>
            </a:r>
            <a:r>
              <a:rPr lang="it-IT" sz="16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per l’individuazione dei </a:t>
            </a:r>
            <a:r>
              <a:rPr lang="it-IT" sz="16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fabbisogni formativi e l’identificazione </a:t>
            </a:r>
            <a:r>
              <a:rPr lang="it-IT" sz="16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di </a:t>
            </a:r>
            <a:r>
              <a:rPr lang="it-IT" sz="1600" b="1" u="sng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profili </a:t>
            </a:r>
            <a:r>
              <a:rPr lang="it-IT" sz="1600" b="1" u="sng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di </a:t>
            </a:r>
            <a:r>
              <a:rPr lang="it-IT" sz="1600" b="1" u="sng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qualificazione</a:t>
            </a:r>
            <a:endParaRPr lang="it-IT" sz="1600" dirty="0" smtClean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5</a:t>
            </a:fld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683568" y="121920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LINEA DI ATTIVITA’ </a:t>
            </a:r>
            <a:r>
              <a:rPr lang="it-IT" sz="1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</p:txBody>
      </p:sp>
      <p:grpSp>
        <p:nvGrpSpPr>
          <p:cNvPr id="44" name="Gruppo 43"/>
          <p:cNvGrpSpPr/>
          <p:nvPr/>
        </p:nvGrpSpPr>
        <p:grpSpPr>
          <a:xfrm>
            <a:off x="3635896" y="3838267"/>
            <a:ext cx="3339144" cy="2111013"/>
            <a:chOff x="2192622" y="323840"/>
            <a:chExt cx="3897994" cy="2578119"/>
          </a:xfrm>
        </p:grpSpPr>
        <p:sp>
          <p:nvSpPr>
            <p:cNvPr id="45" name="Rettangolo con angoli arrotondati sullo stesso lato 44"/>
            <p:cNvSpPr/>
            <p:nvPr/>
          </p:nvSpPr>
          <p:spPr>
            <a:xfrm rot="5400000">
              <a:off x="2852559" y="-336097"/>
              <a:ext cx="2578119" cy="3897994"/>
            </a:xfrm>
            <a:prstGeom prst="round2SameRect">
              <a:avLst/>
            </a:prstGeom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ettangolo 45"/>
            <p:cNvSpPr/>
            <p:nvPr/>
          </p:nvSpPr>
          <p:spPr>
            <a:xfrm>
              <a:off x="2192622" y="449693"/>
              <a:ext cx="3772141" cy="23264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it-IT" sz="1400" dirty="0" smtClean="0">
                  <a:solidFill>
                    <a:srgbClr val="263673"/>
                  </a:solidFill>
                  <a:latin typeface="+mj-lt"/>
                  <a:ea typeface="Verdana" panose="020B0604030504040204" pitchFamily="34" charset="0"/>
                  <a:cs typeface="Verdana" panose="020B0604030504040204" pitchFamily="34" charset="0"/>
                </a:rPr>
                <a:t>Informazione/diffusione del R.R.P.Q e del Sistema regionale di Certificazione delle competenze secondo la normativa nazionale</a:t>
              </a:r>
              <a:endParaRPr lang="it-IT" sz="1400" b="0" kern="1200" dirty="0">
                <a:solidFill>
                  <a:srgbClr val="263673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it-IT" sz="1400" b="0" kern="1200" dirty="0" smtClean="0">
                  <a:solidFill>
                    <a:srgbClr val="263673"/>
                  </a:solidFill>
                  <a:latin typeface="+mj-lt"/>
                  <a:ea typeface="Verdana" panose="020B0604030504040204" pitchFamily="34" charset="0"/>
                  <a:cs typeface="Verdana" panose="020B0604030504040204" pitchFamily="34" charset="0"/>
                </a:rPr>
                <a:t>Identificazione dei fabbisogni specifici del territorio sardo</a:t>
              </a:r>
            </a:p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it-IT" sz="1400" dirty="0" smtClean="0">
                  <a:solidFill>
                    <a:srgbClr val="263673"/>
                  </a:solidFill>
                  <a:latin typeface="+mj-lt"/>
                  <a:ea typeface="Verdana" panose="020B0604030504040204" pitchFamily="34" charset="0"/>
                  <a:cs typeface="Verdana" panose="020B0604030504040204" pitchFamily="34" charset="0"/>
                </a:rPr>
                <a:t>Riconduzione dei fabbisogni rilevati al R.R.P.Q. </a:t>
              </a:r>
              <a:endParaRPr lang="it-IT" sz="1400" b="0" kern="1200" dirty="0">
                <a:solidFill>
                  <a:srgbClr val="263673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7" name="Callout con freccia a destra 6"/>
          <p:cNvSpPr/>
          <p:nvPr/>
        </p:nvSpPr>
        <p:spPr>
          <a:xfrm>
            <a:off x="333695" y="3800453"/>
            <a:ext cx="3311630" cy="1985159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6644"/>
            </a:avLst>
          </a:prstGeom>
          <a:ln>
            <a:solidFill>
              <a:schemeClr val="accent6">
                <a:shade val="95000"/>
                <a:satMod val="10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just"/>
            <a:r>
              <a:rPr lang="it-IT" sz="1600" b="1" kern="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Incontri </a:t>
            </a:r>
            <a:r>
              <a:rPr lang="it-IT" sz="1600" b="1" kern="0" dirty="0" smtClean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 imprese</a:t>
            </a:r>
            <a:r>
              <a:rPr lang="it-IT" sz="1600" b="1" kern="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just"/>
            <a:r>
              <a:rPr lang="it-IT" sz="1600" b="1" kern="0" dirty="0" smtClean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Organizzazioni sindacali e datoriali</a:t>
            </a:r>
            <a:r>
              <a:rPr lang="it-IT" sz="1600" b="1" kern="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sz="1600" b="1" kern="0" dirty="0" smtClean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enti bilaterali e associazioni Professioni</a:t>
            </a:r>
            <a:r>
              <a:rPr lang="it-IT" sz="1600" b="1" kern="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Ordini e Collegi</a:t>
            </a:r>
            <a:endParaRPr lang="en-GB" sz="1600" b="1" kern="0" dirty="0">
              <a:solidFill>
                <a:srgbClr val="FF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7550210" y="4186193"/>
            <a:ext cx="139172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500" dirty="0" smtClean="0">
                <a:solidFill>
                  <a:srgbClr val="FF0000"/>
                </a:solidFill>
              </a:rPr>
              <a:t>REPORT </a:t>
            </a:r>
          </a:p>
          <a:p>
            <a:pPr algn="ctr"/>
            <a:r>
              <a:rPr lang="it-IT" sz="1500" dirty="0" smtClean="0">
                <a:solidFill>
                  <a:srgbClr val="FF0000"/>
                </a:solidFill>
              </a:rPr>
              <a:t>INTERMEDIO</a:t>
            </a:r>
            <a:endParaRPr lang="it-IT" sz="1500" dirty="0">
              <a:solidFill>
                <a:srgbClr val="FF0000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081" y="4793032"/>
            <a:ext cx="1261024" cy="1037294"/>
          </a:xfrm>
          <a:prstGeom prst="rect">
            <a:avLst/>
          </a:prstGeom>
        </p:spPr>
      </p:pic>
      <p:sp>
        <p:nvSpPr>
          <p:cNvPr id="12" name="Freccia a destra 11"/>
          <p:cNvSpPr/>
          <p:nvPr/>
        </p:nvSpPr>
        <p:spPr>
          <a:xfrm>
            <a:off x="7164288" y="4633935"/>
            <a:ext cx="413407" cy="519678"/>
          </a:xfrm>
          <a:prstGeom prst="rightArrow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373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6</a:t>
            </a:fld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667849" y="1600787"/>
            <a:ext cx="7704856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600" dirty="0" smtClean="0">
                <a:solidFill>
                  <a:srgbClr val="0070C0"/>
                </a:solidFill>
              </a:rPr>
              <a:t>Individuazione </a:t>
            </a:r>
            <a:r>
              <a:rPr lang="it-IT" sz="1600" dirty="0">
                <a:solidFill>
                  <a:srgbClr val="0070C0"/>
                </a:solidFill>
              </a:rPr>
              <a:t>dei fabbisogni formativi </a:t>
            </a:r>
            <a:r>
              <a:rPr lang="it-IT" sz="1600" dirty="0" smtClean="0">
                <a:solidFill>
                  <a:srgbClr val="0070C0"/>
                </a:solidFill>
              </a:rPr>
              <a:t>delle imprese e identificazione </a:t>
            </a:r>
            <a:r>
              <a:rPr lang="it-IT" sz="1600" dirty="0">
                <a:solidFill>
                  <a:srgbClr val="0070C0"/>
                </a:solidFill>
              </a:rPr>
              <a:t>di </a:t>
            </a:r>
            <a:r>
              <a:rPr lang="it-IT" sz="1600" b="1" u="sng" dirty="0">
                <a:solidFill>
                  <a:srgbClr val="0070C0"/>
                </a:solidFill>
              </a:rPr>
              <a:t>profili di </a:t>
            </a:r>
            <a:r>
              <a:rPr lang="it-IT" sz="1600" b="1" u="sng" dirty="0" smtClean="0">
                <a:solidFill>
                  <a:srgbClr val="0070C0"/>
                </a:solidFill>
              </a:rPr>
              <a:t>qualificazione</a:t>
            </a:r>
            <a:endParaRPr lang="it-IT" sz="15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81372" y="121225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LINEA DI ATTIVITA’ 2_ELEMENTI METODOLOGICI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Ovale 6"/>
          <p:cNvSpPr/>
          <p:nvPr/>
        </p:nvSpPr>
        <p:spPr>
          <a:xfrm>
            <a:off x="2483768" y="2032213"/>
            <a:ext cx="3384376" cy="454432"/>
          </a:xfrm>
          <a:prstGeom prst="ellipse">
            <a:avLst/>
          </a:prstGeom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it-IT" sz="1500" b="1" dirty="0" smtClean="0">
                <a:solidFill>
                  <a:srgbClr val="FF0000"/>
                </a:solidFill>
                <a:latin typeface="+mn-lt"/>
              </a:rPr>
              <a:t>AREE DI INDAGINE</a:t>
            </a:r>
          </a:p>
        </p:txBody>
      </p:sp>
      <p:graphicFrame>
        <p:nvGraphicFramePr>
          <p:cNvPr id="8" name="Diagramma 7"/>
          <p:cNvGraphicFramePr/>
          <p:nvPr>
            <p:extLst>
              <p:ext uri="{D42A27DB-BD31-4B8C-83A1-F6EECF244321}">
                <p14:modId xmlns:p14="http://schemas.microsoft.com/office/powerpoint/2010/main" val="4174682373"/>
              </p:ext>
            </p:extLst>
          </p:nvPr>
        </p:nvGraphicFramePr>
        <p:xfrm>
          <a:off x="199797" y="2119762"/>
          <a:ext cx="8640959" cy="473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515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7</a:t>
            </a:fld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683568" y="121920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LINEA DI ATTIVITA’ 2_ REPORT INTERMEDIO 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323528" y="1628800"/>
            <a:ext cx="21565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solidFill>
                  <a:srgbClr val="FF0000"/>
                </a:solidFill>
              </a:rPr>
              <a:t>INDICE</a:t>
            </a:r>
            <a:endParaRPr lang="it-IT" sz="1500" b="1" dirty="0">
              <a:solidFill>
                <a:srgbClr val="FF0000"/>
              </a:solidFill>
            </a:endParaRP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688" y="1069885"/>
            <a:ext cx="1261024" cy="1037294"/>
          </a:xfrm>
          <a:prstGeom prst="rect">
            <a:avLst/>
          </a:prstGeom>
        </p:spPr>
      </p:pic>
      <p:sp>
        <p:nvSpPr>
          <p:cNvPr id="12" name="Freccia a destra 11"/>
          <p:cNvSpPr/>
          <p:nvPr/>
        </p:nvSpPr>
        <p:spPr>
          <a:xfrm>
            <a:off x="683568" y="2132856"/>
            <a:ext cx="576063" cy="307800"/>
          </a:xfrm>
          <a:prstGeom prst="rightArrow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547664" y="2060848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500" dirty="0" smtClean="0">
                <a:solidFill>
                  <a:srgbClr val="211098"/>
                </a:solidFill>
              </a:rPr>
              <a:t>Programmazione delle </a:t>
            </a:r>
            <a:r>
              <a:rPr lang="it-IT" sz="1500" dirty="0">
                <a:solidFill>
                  <a:srgbClr val="211098"/>
                </a:solidFill>
              </a:rPr>
              <a:t>attività di informazione e diffusione 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NUMERO INCONTRI E CALENDARIZZAZIONE 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OBIETTIVI SPECIFICI PER INCONTRO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SOGGETTI DA COINVOLGERE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METODOLOGIA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STRUMENTI</a:t>
            </a:r>
            <a:endParaRPr lang="it-IT" sz="1500" dirty="0">
              <a:solidFill>
                <a:srgbClr val="211098"/>
              </a:solidFill>
            </a:endParaRPr>
          </a:p>
        </p:txBody>
      </p:sp>
      <p:sp>
        <p:nvSpPr>
          <p:cNvPr id="18" name="Freccia a destra 17"/>
          <p:cNvSpPr/>
          <p:nvPr/>
        </p:nvSpPr>
        <p:spPr>
          <a:xfrm>
            <a:off x="663982" y="5589240"/>
            <a:ext cx="576063" cy="307800"/>
          </a:xfrm>
          <a:prstGeom prst="rightArrow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1403648" y="5445224"/>
            <a:ext cx="7272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500" dirty="0" smtClean="0">
                <a:solidFill>
                  <a:srgbClr val="211098"/>
                </a:solidFill>
              </a:rPr>
              <a:t>Sintesi dei fabbisogni rilevati e criticità riscontrate: </a:t>
            </a:r>
          </a:p>
          <a:p>
            <a:r>
              <a:rPr lang="it-IT" sz="1500" dirty="0" smtClean="0">
                <a:solidFill>
                  <a:srgbClr val="211098"/>
                </a:solidFill>
              </a:rPr>
              <a:t>-  CONFERME E/O MODIFICHE RISPETTO ALLE PROPOSTE </a:t>
            </a:r>
            <a:r>
              <a:rPr lang="it-IT" sz="1500" dirty="0" err="1" smtClean="0">
                <a:solidFill>
                  <a:srgbClr val="211098"/>
                </a:solidFill>
              </a:rPr>
              <a:t>DI</a:t>
            </a:r>
            <a:r>
              <a:rPr lang="it-IT" sz="1500" dirty="0" smtClean="0">
                <a:solidFill>
                  <a:srgbClr val="211098"/>
                </a:solidFill>
              </a:rPr>
              <a:t> MODIFICA/AGGIORNAMENTO DEL </a:t>
            </a:r>
            <a:r>
              <a:rPr lang="it-IT" sz="1500" dirty="0" err="1" smtClean="0">
                <a:solidFill>
                  <a:srgbClr val="211098"/>
                </a:solidFill>
              </a:rPr>
              <a:t>R.R.P.Q</a:t>
            </a:r>
            <a:r>
              <a:rPr lang="it-IT" sz="1500" dirty="0" smtClean="0">
                <a:solidFill>
                  <a:srgbClr val="211098"/>
                </a:solidFill>
              </a:rPr>
              <a:t> OUTPUT DEL PRIMO REPORT</a:t>
            </a:r>
          </a:p>
          <a:p>
            <a:endParaRPr lang="it-IT" sz="1500" dirty="0" smtClean="0">
              <a:solidFill>
                <a:srgbClr val="211098"/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1547664" y="3645024"/>
            <a:ext cx="727280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500" dirty="0" smtClean="0">
                <a:solidFill>
                  <a:srgbClr val="211098"/>
                </a:solidFill>
              </a:rPr>
              <a:t>Descrizione </a:t>
            </a:r>
            <a:r>
              <a:rPr lang="it-IT" sz="1500" dirty="0">
                <a:solidFill>
                  <a:srgbClr val="211098"/>
                </a:solidFill>
              </a:rPr>
              <a:t>delle attività di informazione e diffusione realizzate 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NUMERO INCONTRI SVOLTI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OBIETTIVI SPECIFICI PER INCONTRO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SOGGETTI COINVOLTI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METODOLOGIA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STRUMENTI</a:t>
            </a:r>
          </a:p>
          <a:p>
            <a:pPr marL="285750" indent="-285750">
              <a:buFontTx/>
              <a:buChar char="-"/>
            </a:pPr>
            <a:r>
              <a:rPr lang="it-IT" sz="1500" dirty="0" smtClean="0">
                <a:solidFill>
                  <a:srgbClr val="211098"/>
                </a:solidFill>
              </a:rPr>
              <a:t>RISULTATI</a:t>
            </a:r>
            <a:endParaRPr lang="it-IT" sz="1500" dirty="0">
              <a:solidFill>
                <a:srgbClr val="211098"/>
              </a:solidFill>
            </a:endParaRPr>
          </a:p>
        </p:txBody>
      </p:sp>
      <p:sp>
        <p:nvSpPr>
          <p:cNvPr id="20" name="Freccia a destra 19"/>
          <p:cNvSpPr/>
          <p:nvPr/>
        </p:nvSpPr>
        <p:spPr>
          <a:xfrm>
            <a:off x="755576" y="3625256"/>
            <a:ext cx="576063" cy="307800"/>
          </a:xfrm>
          <a:prstGeom prst="rightArrow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it-IT" sz="11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787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83568" y="121920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CONSIDERAZIONI SUI REPORT PRIMA FASE</a:t>
            </a:r>
            <a:endParaRPr lang="it-IT" sz="1800" b="1" dirty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8</a:t>
            </a:fld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633264" y="1916832"/>
            <a:ext cx="7655973" cy="230832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indent="-342900"/>
            <a:endParaRPr lang="it-IT" sz="1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Ri-programmazione della tempistica relativa alle linee di attività prevista dall’avviso alla luce dello stato dell’arte dei lavori e al fine di procedere in coerenza con le altre iniziative dell’Assessorato, che si intersecano con le azioni del presente avviso: analisi dei fabbisogni e linea 1 di Green &amp; </a:t>
            </a:r>
            <a:r>
              <a:rPr lang="it-IT" sz="1800" dirty="0" err="1" smtClean="0">
                <a:solidFill>
                  <a:srgbClr val="0070C0"/>
                </a:solidFill>
              </a:rPr>
              <a:t>Blue</a:t>
            </a:r>
            <a:r>
              <a:rPr lang="it-IT" sz="1800" dirty="0" smtClean="0">
                <a:solidFill>
                  <a:srgbClr val="0070C0"/>
                </a:solidFill>
              </a:rPr>
              <a:t> Economy </a:t>
            </a:r>
          </a:p>
          <a:p>
            <a:pPr marL="342900" indent="-342900">
              <a:buAutoNum type="arabicPeriod"/>
            </a:pPr>
            <a:endParaRPr lang="it-IT" sz="1800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it-IT" sz="1800" dirty="0" smtClean="0">
                <a:solidFill>
                  <a:srgbClr val="0070C0"/>
                </a:solidFill>
              </a:rPr>
              <a:t>Sintesi</a:t>
            </a:r>
          </a:p>
        </p:txBody>
      </p:sp>
      <p:sp>
        <p:nvSpPr>
          <p:cNvPr id="9" name="Rettangolo 8"/>
          <p:cNvSpPr/>
          <p:nvPr/>
        </p:nvSpPr>
        <p:spPr>
          <a:xfrm>
            <a:off x="606232" y="1916832"/>
            <a:ext cx="7655973" cy="286232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indent="-342900"/>
            <a:endParaRPr lang="it-IT" sz="1800" dirty="0" smtClean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70C0"/>
                </a:solidFill>
              </a:rPr>
              <a:t>E</a:t>
            </a:r>
            <a:r>
              <a:rPr lang="it-IT" sz="1800" dirty="0" smtClean="0">
                <a:solidFill>
                  <a:srgbClr val="0070C0"/>
                </a:solidFill>
              </a:rPr>
              <a:t>terogeneità del livello di approfondimento;</a:t>
            </a:r>
            <a:endParaRPr lang="it-IT" sz="1800" dirty="0">
              <a:solidFill>
                <a:srgbClr val="0070C0"/>
              </a:solidFill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 smtClean="0">
                <a:solidFill>
                  <a:srgbClr val="0070C0"/>
                </a:solidFill>
              </a:rPr>
              <a:t>Proposte di revisione della struttura del RRPQ ( es. inserimento sezione ad hoc per le figure regolamentate</a:t>
            </a:r>
            <a:r>
              <a:rPr lang="it-IT" sz="1800" dirty="0">
                <a:solidFill>
                  <a:srgbClr val="0070C0"/>
                </a:solidFill>
              </a:rPr>
              <a:t>; nuova denominazione dei </a:t>
            </a:r>
            <a:r>
              <a:rPr lang="it-IT" sz="1800" dirty="0" smtClean="0">
                <a:solidFill>
                  <a:srgbClr val="0070C0"/>
                </a:solidFill>
              </a:rPr>
              <a:t>Settori; nuovi settori);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 smtClean="0">
                <a:solidFill>
                  <a:srgbClr val="0070C0"/>
                </a:solidFill>
              </a:rPr>
              <a:t>Proposte di revisione dei contenuti del RRPQ (sia in termini di profili/</a:t>
            </a:r>
            <a:r>
              <a:rPr lang="it-IT" sz="1800" dirty="0" err="1" smtClean="0">
                <a:solidFill>
                  <a:srgbClr val="0070C0"/>
                </a:solidFill>
              </a:rPr>
              <a:t>ada</a:t>
            </a:r>
            <a:r>
              <a:rPr lang="it-IT" sz="1800" dirty="0" smtClean="0">
                <a:solidFill>
                  <a:srgbClr val="0070C0"/>
                </a:solidFill>
              </a:rPr>
              <a:t> sia in termini di miglioramenti/correzioni);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800" dirty="0" smtClean="0">
                <a:solidFill>
                  <a:srgbClr val="0070C0"/>
                </a:solidFill>
              </a:rPr>
              <a:t>Proposte in merito al lavoro di correlazione dei contenuti del RRPQ </a:t>
            </a:r>
            <a:r>
              <a:rPr lang="it-IT" sz="1800" dirty="0">
                <a:solidFill>
                  <a:srgbClr val="0070C0"/>
                </a:solidFill>
              </a:rPr>
              <a:t>con il </a:t>
            </a:r>
            <a:r>
              <a:rPr lang="it-IT" sz="1800" dirty="0" smtClean="0">
                <a:solidFill>
                  <a:srgbClr val="0070C0"/>
                </a:solidFill>
              </a:rPr>
              <a:t>QNQR</a:t>
            </a:r>
            <a:endParaRPr lang="it-IT" sz="1800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it-IT" sz="18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9FFE86E-0D45-4302-976A-B5ECA7A06150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  <p:sp>
        <p:nvSpPr>
          <p:cNvPr id="4" name="Rettangolo 2"/>
          <p:cNvSpPr/>
          <p:nvPr/>
        </p:nvSpPr>
        <p:spPr>
          <a:xfrm>
            <a:off x="539552" y="1120041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tx1"/>
                </a:solidFill>
              </a:rPr>
              <a:t>Atlante del Lavoro e delle Qualificazioni</a:t>
            </a:r>
            <a:endParaRPr lang="it-IT" sz="2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899592" y="1628800"/>
            <a:ext cx="7344816" cy="43704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1800" dirty="0" smtClean="0">
                <a:solidFill>
                  <a:schemeClr val="tx1"/>
                </a:solidFill>
              </a:rPr>
              <a:t>Decreto interministeriale del 30 giugno 2015: </a:t>
            </a:r>
          </a:p>
          <a:p>
            <a:pPr algn="ctr"/>
            <a:endParaRPr lang="it-IT" sz="1800" dirty="0" smtClean="0">
              <a:solidFill>
                <a:schemeClr val="tx1"/>
              </a:solidFill>
            </a:endParaRPr>
          </a:p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Quadro operativo</a:t>
            </a:r>
          </a:p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per</a:t>
            </a:r>
          </a:p>
          <a:p>
            <a:pPr algn="ctr"/>
            <a:r>
              <a:rPr lang="it-IT" sz="3200" b="1" u="sng" dirty="0" smtClean="0">
                <a:solidFill>
                  <a:schemeClr val="accent1">
                    <a:lumMod val="75000"/>
                  </a:schemeClr>
                </a:solidFill>
              </a:rPr>
              <a:t>riconoscimento </a:t>
            </a:r>
          </a:p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(correlazione e equivalenza) </a:t>
            </a:r>
          </a:p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a livello nazionale </a:t>
            </a:r>
          </a:p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delle qualificazioni regionali e delle relative competenze</a:t>
            </a:r>
          </a:p>
          <a:p>
            <a:pPr algn="ctr"/>
            <a:endParaRPr lang="it-IT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94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i Office">
  <a:themeElements>
    <a:clrScheme name="Rosso arancion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ema di Offic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100" dirty="0" smtClean="0">
            <a:solidFill>
              <a:srgbClr val="C00000"/>
            </a:solidFill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ＭＳ Ｐゴシック"/>
            <a:cs typeface="ＭＳ Ｐゴシック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28354</TotalTime>
  <Words>1034</Words>
  <Application>Microsoft Office PowerPoint</Application>
  <PresentationFormat>Presentazione su schermo (4:3)</PresentationFormat>
  <Paragraphs>278</Paragraphs>
  <Slides>11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Cambria</vt:lpstr>
      <vt:lpstr>Futura Std Book</vt:lpstr>
      <vt:lpstr>Times New Roman</vt:lpstr>
      <vt:lpstr>Verdana</vt:lpstr>
      <vt:lpstr>Wingdings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AM</dc:creator>
  <cp:lastModifiedBy>Patrizia Picci</cp:lastModifiedBy>
  <cp:revision>6520</cp:revision>
  <cp:lastPrinted>2017-02-15T10:58:24Z</cp:lastPrinted>
  <dcterms:created xsi:type="dcterms:W3CDTF">2016-10-02T10:05:21Z</dcterms:created>
  <dcterms:modified xsi:type="dcterms:W3CDTF">2017-05-16T07:31:42Z</dcterms:modified>
</cp:coreProperties>
</file>